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65" r:id="rId3"/>
    <p:sldId id="268" r:id="rId4"/>
    <p:sldId id="258" r:id="rId5"/>
    <p:sldId id="270" r:id="rId6"/>
    <p:sldId id="271" r:id="rId7"/>
    <p:sldId id="279" r:id="rId8"/>
    <p:sldId id="273" r:id="rId9"/>
    <p:sldId id="259" r:id="rId10"/>
    <p:sldId id="261" r:id="rId11"/>
    <p:sldId id="260" r:id="rId12"/>
    <p:sldId id="262" r:id="rId13"/>
    <p:sldId id="263" r:id="rId14"/>
    <p:sldId id="264" r:id="rId15"/>
    <p:sldId id="266" r:id="rId16"/>
    <p:sldId id="267" r:id="rId17"/>
    <p:sldId id="272" r:id="rId18"/>
    <p:sldId id="274" r:id="rId19"/>
    <p:sldId id="275" r:id="rId20"/>
    <p:sldId id="277" r:id="rId21"/>
    <p:sldId id="278" r:id="rId22"/>
    <p:sldId id="283" r:id="rId23"/>
    <p:sldId id="280" r:id="rId24"/>
    <p:sldId id="281" r:id="rId25"/>
    <p:sldId id="282" r:id="rId26"/>
    <p:sldId id="276"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76" autoAdjust="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D2343-7A7E-44F3-990A-88804B5D405A}" type="datetimeFigureOut">
              <a:rPr lang="zh-CN" altLang="en-US" smtClean="0"/>
              <a:t>2021/9/16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A2CE7B-6B00-4349-ACCE-4008908C8C00}" type="slidenum">
              <a:rPr lang="zh-CN" altLang="en-US" smtClean="0"/>
              <a:t>‹#›</a:t>
            </a:fld>
            <a:endParaRPr lang="zh-CN" altLang="en-US"/>
          </a:p>
        </p:txBody>
      </p:sp>
    </p:spTree>
    <p:extLst>
      <p:ext uri="{BB962C8B-B14F-4D97-AF65-F5344CB8AC3E}">
        <p14:creationId xmlns:p14="http://schemas.microsoft.com/office/powerpoint/2010/main" val="3256166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气候：</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1A2CE7B-6B00-4349-ACCE-4008908C8C00}" type="slidenum">
              <a:rPr lang="zh-CN" altLang="en-US" smtClean="0"/>
              <a:t>4</a:t>
            </a:fld>
            <a:endParaRPr lang="zh-CN" altLang="en-US"/>
          </a:p>
        </p:txBody>
      </p:sp>
    </p:spTree>
    <p:extLst>
      <p:ext uri="{BB962C8B-B14F-4D97-AF65-F5344CB8AC3E}">
        <p14:creationId xmlns:p14="http://schemas.microsoft.com/office/powerpoint/2010/main" val="217351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微软雅黑" panose="020B0503020204020204" pitchFamily="34" charset="-122"/>
                <a:ea typeface="微软雅黑" panose="020B0503020204020204" pitchFamily="34" charset="-122"/>
              </a:rPr>
              <a:t>野生林蛙是长白山区的特产，资源丰厚，林蛙可以提取林蛙油</a:t>
            </a:r>
            <a:endParaRPr lang="en-US" altLang="zh-CN" dirty="0">
              <a:solidFill>
                <a:srgbClr val="222222"/>
              </a:solidFill>
              <a:latin typeface="寰蒋闆呴粦"/>
            </a:endParaRPr>
          </a:p>
        </p:txBody>
      </p:sp>
      <p:sp>
        <p:nvSpPr>
          <p:cNvPr id="4" name="灯片编号占位符 3"/>
          <p:cNvSpPr>
            <a:spLocks noGrp="1"/>
          </p:cNvSpPr>
          <p:nvPr>
            <p:ph type="sldNum" sz="quarter" idx="5"/>
          </p:nvPr>
        </p:nvSpPr>
        <p:spPr/>
        <p:txBody>
          <a:bodyPr/>
          <a:lstStyle/>
          <a:p>
            <a:fld id="{51A2CE7B-6B00-4349-ACCE-4008908C8C00}" type="slidenum">
              <a:rPr lang="zh-CN" altLang="en-US" smtClean="0"/>
              <a:t>5</a:t>
            </a:fld>
            <a:endParaRPr lang="zh-CN" altLang="en-US"/>
          </a:p>
        </p:txBody>
      </p:sp>
    </p:spTree>
    <p:extLst>
      <p:ext uri="{BB962C8B-B14F-4D97-AF65-F5344CB8AC3E}">
        <p14:creationId xmlns:p14="http://schemas.microsoft.com/office/powerpoint/2010/main" val="3137340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寰蒋闆呴粦"/>
              </a:rPr>
              <a:t>药材市场：</a:t>
            </a:r>
            <a:endParaRPr lang="en-US" altLang="zh-CN" b="0" i="0" dirty="0">
              <a:solidFill>
                <a:srgbClr val="222222"/>
              </a:solidFill>
              <a:effectLst/>
              <a:latin typeface="寰蒋闆呴粦"/>
            </a:endParaRPr>
          </a:p>
          <a:p>
            <a:r>
              <a:rPr lang="zh-CN" altLang="en-US" b="0" i="0" dirty="0">
                <a:solidFill>
                  <a:srgbClr val="222222"/>
                </a:solidFill>
                <a:effectLst/>
                <a:latin typeface="寰蒋闆呴粦"/>
              </a:rPr>
              <a:t>吉林省抚松县万良镇药材市场</a:t>
            </a:r>
            <a:endParaRPr lang="en-US" altLang="zh-CN" b="0" i="0" dirty="0">
              <a:solidFill>
                <a:srgbClr val="222222"/>
              </a:solidFill>
              <a:effectLst/>
              <a:latin typeface="寰蒋闆呴粦"/>
            </a:endParaRPr>
          </a:p>
          <a:p>
            <a:r>
              <a:rPr lang="zh-CN" altLang="en-US" b="0" i="0" dirty="0">
                <a:solidFill>
                  <a:srgbClr val="222222"/>
                </a:solidFill>
                <a:effectLst/>
                <a:latin typeface="寰蒋闆呴粦"/>
              </a:rPr>
              <a:t>黑龙江省哈尔滨市三棵树药材市场</a:t>
            </a:r>
            <a:endParaRPr lang="en-US" altLang="zh-CN" b="0" i="0" dirty="0">
              <a:solidFill>
                <a:srgbClr val="222222"/>
              </a:solidFill>
              <a:effectLst/>
              <a:latin typeface="寰蒋闆呴粦"/>
            </a:endParaRPr>
          </a:p>
          <a:p>
            <a:endParaRPr lang="en-US" altLang="zh-CN" dirty="0">
              <a:solidFill>
                <a:srgbClr val="222222"/>
              </a:solidFill>
              <a:latin typeface="寰蒋闆呴粦"/>
            </a:endParaRPr>
          </a:p>
          <a:p>
            <a:r>
              <a:rPr lang="zh-CN" altLang="en-US" dirty="0">
                <a:solidFill>
                  <a:srgbClr val="222222"/>
                </a:solidFill>
                <a:latin typeface="寰蒋闆呴粦"/>
              </a:rPr>
              <a:t>药业：</a:t>
            </a:r>
            <a:endParaRPr lang="en-US" altLang="zh-CN" dirty="0">
              <a:solidFill>
                <a:srgbClr val="222222"/>
              </a:solidFill>
              <a:latin typeface="寰蒋闆呴粦"/>
            </a:endParaRPr>
          </a:p>
          <a:p>
            <a:r>
              <a:rPr lang="zh-CN" altLang="en-US" dirty="0">
                <a:solidFill>
                  <a:srgbClr val="222222"/>
                </a:solidFill>
                <a:latin typeface="寰蒋闆呴粦"/>
              </a:rPr>
              <a:t>通化：修正，万通</a:t>
            </a:r>
            <a:endParaRPr lang="en-US" altLang="zh-CN" dirty="0">
              <a:solidFill>
                <a:srgbClr val="222222"/>
              </a:solidFill>
              <a:latin typeface="寰蒋闆呴粦"/>
            </a:endParaRPr>
          </a:p>
          <a:p>
            <a:endParaRPr lang="en-US" altLang="zh-CN" dirty="0">
              <a:solidFill>
                <a:srgbClr val="222222"/>
              </a:solidFill>
              <a:latin typeface="寰蒋闆呴粦"/>
            </a:endParaRPr>
          </a:p>
          <a:p>
            <a:endParaRPr lang="zh-CN" altLang="en-US" dirty="0"/>
          </a:p>
        </p:txBody>
      </p:sp>
      <p:sp>
        <p:nvSpPr>
          <p:cNvPr id="4" name="灯片编号占位符 3"/>
          <p:cNvSpPr>
            <a:spLocks noGrp="1"/>
          </p:cNvSpPr>
          <p:nvPr>
            <p:ph type="sldNum" sz="quarter" idx="5"/>
          </p:nvPr>
        </p:nvSpPr>
        <p:spPr/>
        <p:txBody>
          <a:bodyPr/>
          <a:lstStyle/>
          <a:p>
            <a:fld id="{51A2CE7B-6B00-4349-ACCE-4008908C8C00}" type="slidenum">
              <a:rPr lang="zh-CN" altLang="en-US" smtClean="0"/>
              <a:t>6</a:t>
            </a:fld>
            <a:endParaRPr lang="zh-CN" altLang="en-US"/>
          </a:p>
        </p:txBody>
      </p:sp>
    </p:spTree>
    <p:extLst>
      <p:ext uri="{BB962C8B-B14F-4D97-AF65-F5344CB8AC3E}">
        <p14:creationId xmlns:p14="http://schemas.microsoft.com/office/powerpoint/2010/main" val="394731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A2CE7B-6B00-4349-ACCE-4008908C8C00}" type="slidenum">
              <a:rPr lang="zh-CN" altLang="en-US" smtClean="0"/>
              <a:t>9</a:t>
            </a:fld>
            <a:endParaRPr lang="zh-CN" altLang="en-US"/>
          </a:p>
        </p:txBody>
      </p:sp>
    </p:spTree>
    <p:extLst>
      <p:ext uri="{BB962C8B-B14F-4D97-AF65-F5344CB8AC3E}">
        <p14:creationId xmlns:p14="http://schemas.microsoft.com/office/powerpoint/2010/main" val="369517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A2CE7B-6B00-4349-ACCE-4008908C8C00}" type="slidenum">
              <a:rPr lang="zh-CN" altLang="en-US" smtClean="0"/>
              <a:t>10</a:t>
            </a:fld>
            <a:endParaRPr lang="zh-CN" altLang="en-US"/>
          </a:p>
        </p:txBody>
      </p:sp>
    </p:spTree>
    <p:extLst>
      <p:ext uri="{BB962C8B-B14F-4D97-AF65-F5344CB8AC3E}">
        <p14:creationId xmlns:p14="http://schemas.microsoft.com/office/powerpoint/2010/main" val="195635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4181412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511353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BFF548D-2B5A-4D36-88CE-02660869DF65}"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1151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677404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FF548D-2B5A-4D36-88CE-02660869DF65}"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67657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040693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93550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46533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46809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257369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347999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64094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962037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210062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92148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2021/9/16 Thursday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269704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7E65D24-EE28-49E0-AC76-10B79708CF4B}" type="datetimeFigureOut">
              <a:rPr lang="zh-CN" altLang="en-US" smtClean="0"/>
              <a:t>2021/9/16 Thursday</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505862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83AD0-5ACB-4BD4-84C7-582B667BA713}"/>
              </a:ext>
            </a:extLst>
          </p:cNvPr>
          <p:cNvSpPr>
            <a:spLocks noGrp="1"/>
          </p:cNvSpPr>
          <p:nvPr>
            <p:ph type="ctrTitle"/>
          </p:nvPr>
        </p:nvSpPr>
        <p:spPr>
          <a:xfrm>
            <a:off x="3585516" y="2800350"/>
            <a:ext cx="2306344" cy="1795030"/>
          </a:xfrm>
        </p:spPr>
        <p:txBody>
          <a:bodyPr/>
          <a:lstStyle/>
          <a:p>
            <a:r>
              <a:rPr lang="zh-CN" altLang="en-US" dirty="0"/>
              <a:t>东北</a:t>
            </a:r>
          </a:p>
        </p:txBody>
      </p:sp>
    </p:spTree>
    <p:extLst>
      <p:ext uri="{BB962C8B-B14F-4D97-AF65-F5344CB8AC3E}">
        <p14:creationId xmlns:p14="http://schemas.microsoft.com/office/powerpoint/2010/main" val="2385728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639A5-4A1A-4F93-8FE1-D2C7E728F868}"/>
              </a:ext>
            </a:extLst>
          </p:cNvPr>
          <p:cNvSpPr>
            <a:spLocks noGrp="1"/>
          </p:cNvSpPr>
          <p:nvPr>
            <p:ph type="title"/>
          </p:nvPr>
        </p:nvSpPr>
        <p:spPr/>
        <p:txBody>
          <a:bodyPr>
            <a:normAutofit/>
          </a:bodyPr>
          <a:lstStyle/>
          <a:p>
            <a:r>
              <a:rPr lang="zh-CN" altLang="en-US" b="0" i="0" dirty="0">
                <a:solidFill>
                  <a:srgbClr val="333333"/>
                </a:solidFill>
                <a:effectLst/>
                <a:latin typeface="Helvetica Neue"/>
              </a:rPr>
              <a:t>东北菜</a:t>
            </a:r>
            <a:endParaRPr lang="zh-CN" altLang="en-US" dirty="0"/>
          </a:p>
        </p:txBody>
      </p:sp>
      <p:sp>
        <p:nvSpPr>
          <p:cNvPr id="5" name="文本框 4">
            <a:extLst>
              <a:ext uri="{FF2B5EF4-FFF2-40B4-BE49-F238E27FC236}">
                <a16:creationId xmlns:a16="http://schemas.microsoft.com/office/drawing/2014/main" id="{002E7711-FF11-40BE-91E9-485AABBE149F}"/>
              </a:ext>
            </a:extLst>
          </p:cNvPr>
          <p:cNvSpPr txBox="1"/>
          <p:nvPr/>
        </p:nvSpPr>
        <p:spPr>
          <a:xfrm>
            <a:off x="1846384" y="5773631"/>
            <a:ext cx="3316459" cy="369332"/>
          </a:xfrm>
          <a:prstGeom prst="rect">
            <a:avLst/>
          </a:prstGeom>
          <a:noFill/>
        </p:spPr>
        <p:txBody>
          <a:bodyPr wrap="square">
            <a:spAutoFit/>
          </a:bodyPr>
          <a:lstStyle/>
          <a:p>
            <a:r>
              <a:rPr lang="zh-CN" altLang="en-US" b="0" i="0" dirty="0">
                <a:solidFill>
                  <a:srgbClr val="333333"/>
                </a:solidFill>
                <a:effectLst/>
                <a:latin typeface="Helvetica Neue"/>
              </a:rPr>
              <a:t>白肉血肠</a:t>
            </a:r>
            <a:r>
              <a:rPr lang="zh-CN" altLang="en-US" dirty="0">
                <a:solidFill>
                  <a:srgbClr val="333333"/>
                </a:solidFill>
                <a:latin typeface="Helvetica Neue"/>
              </a:rPr>
              <a:t>， 即酸菜炖白肉血肠</a:t>
            </a:r>
          </a:p>
        </p:txBody>
      </p:sp>
      <p:pic>
        <p:nvPicPr>
          <p:cNvPr id="3076" name="Picture 4">
            <a:extLst>
              <a:ext uri="{FF2B5EF4-FFF2-40B4-BE49-F238E27FC236}">
                <a16:creationId xmlns:a16="http://schemas.microsoft.com/office/drawing/2014/main" id="{5EB872F4-9EFA-4876-BA96-7039E5DB3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72" y="1693919"/>
            <a:ext cx="5907038" cy="394408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6ECAC19-0EAE-46B8-9044-C4E21C4DA1AD}"/>
              </a:ext>
            </a:extLst>
          </p:cNvPr>
          <p:cNvSpPr txBox="1"/>
          <p:nvPr/>
        </p:nvSpPr>
        <p:spPr>
          <a:xfrm>
            <a:off x="8875541" y="5638003"/>
            <a:ext cx="3316459" cy="369332"/>
          </a:xfrm>
          <a:prstGeom prst="rect">
            <a:avLst/>
          </a:prstGeom>
          <a:noFill/>
        </p:spPr>
        <p:txBody>
          <a:bodyPr wrap="square">
            <a:spAutoFit/>
          </a:bodyPr>
          <a:lstStyle/>
          <a:p>
            <a:r>
              <a:rPr lang="zh-CN" altLang="en-US" dirty="0">
                <a:solidFill>
                  <a:srgbClr val="333333"/>
                </a:solidFill>
                <a:latin typeface="Helvetica Neue"/>
              </a:rPr>
              <a:t>锅包肉</a:t>
            </a:r>
          </a:p>
        </p:txBody>
      </p:sp>
      <p:pic>
        <p:nvPicPr>
          <p:cNvPr id="12" name="Picture 4" descr="东北锅包肉的做法_东北锅包肉怎么做_东北锅包肉的家常做法【心食谱】">
            <a:extLst>
              <a:ext uri="{FF2B5EF4-FFF2-40B4-BE49-F238E27FC236}">
                <a16:creationId xmlns:a16="http://schemas.microsoft.com/office/drawing/2014/main" id="{9B24A1FD-7C88-4662-B146-C776DEE6D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315" y="1693919"/>
            <a:ext cx="5343379" cy="391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702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5F329DA-917D-4AE4-B4E4-20D567A1E362}"/>
              </a:ext>
            </a:extLst>
          </p:cNvPr>
          <p:cNvSpPr txBox="1"/>
          <p:nvPr/>
        </p:nvSpPr>
        <p:spPr>
          <a:xfrm>
            <a:off x="2345787" y="5611223"/>
            <a:ext cx="1494693" cy="369332"/>
          </a:xfrm>
          <a:prstGeom prst="rect">
            <a:avLst/>
          </a:prstGeom>
          <a:noFill/>
        </p:spPr>
        <p:txBody>
          <a:bodyPr wrap="square">
            <a:spAutoFit/>
          </a:bodyPr>
          <a:lstStyle/>
          <a:p>
            <a:r>
              <a:rPr lang="zh-CN" altLang="en-US" dirty="0">
                <a:solidFill>
                  <a:srgbClr val="333333"/>
                </a:solidFill>
                <a:latin typeface="Helvetica Neue"/>
              </a:rPr>
              <a:t>猪肉炖粉条</a:t>
            </a:r>
          </a:p>
        </p:txBody>
      </p:sp>
      <p:pic>
        <p:nvPicPr>
          <p:cNvPr id="5126" name="Picture 6" descr="6park.com 东北乱炖,又名大丰收">
            <a:extLst>
              <a:ext uri="{FF2B5EF4-FFF2-40B4-BE49-F238E27FC236}">
                <a16:creationId xmlns:a16="http://schemas.microsoft.com/office/drawing/2014/main" id="{148AFBD4-0348-429F-8F6C-C140F5F3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866" y="1790699"/>
            <a:ext cx="5211592" cy="36394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0CA8CB5-83AD-47B9-8B58-AD19722B5E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078"/>
          <a:stretch/>
        </p:blipFill>
        <p:spPr bwMode="auto">
          <a:xfrm>
            <a:off x="381000" y="1790699"/>
            <a:ext cx="5771626" cy="363942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572919D-1081-4516-A134-FE16AFB860AE}"/>
              </a:ext>
            </a:extLst>
          </p:cNvPr>
          <p:cNvSpPr txBox="1"/>
          <p:nvPr/>
        </p:nvSpPr>
        <p:spPr>
          <a:xfrm>
            <a:off x="8447992" y="5611223"/>
            <a:ext cx="1213340" cy="369332"/>
          </a:xfrm>
          <a:prstGeom prst="rect">
            <a:avLst/>
          </a:prstGeom>
          <a:noFill/>
        </p:spPr>
        <p:txBody>
          <a:bodyPr wrap="square">
            <a:spAutoFit/>
          </a:bodyPr>
          <a:lstStyle/>
          <a:p>
            <a:r>
              <a:rPr lang="zh-CN" altLang="en-US" dirty="0"/>
              <a:t>东北乱炖</a:t>
            </a:r>
          </a:p>
        </p:txBody>
      </p:sp>
    </p:spTree>
    <p:extLst>
      <p:ext uri="{BB962C8B-B14F-4D97-AF65-F5344CB8AC3E}">
        <p14:creationId xmlns:p14="http://schemas.microsoft.com/office/powerpoint/2010/main" val="2969238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108B54F-D25C-454D-AE76-99F314909CD5}"/>
              </a:ext>
            </a:extLst>
          </p:cNvPr>
          <p:cNvSpPr txBox="1"/>
          <p:nvPr/>
        </p:nvSpPr>
        <p:spPr>
          <a:xfrm>
            <a:off x="1853416" y="5765967"/>
            <a:ext cx="3267224" cy="369332"/>
          </a:xfrm>
          <a:prstGeom prst="rect">
            <a:avLst/>
          </a:prstGeom>
          <a:noFill/>
        </p:spPr>
        <p:txBody>
          <a:bodyPr wrap="square">
            <a:spAutoFit/>
          </a:bodyPr>
          <a:lstStyle/>
          <a:p>
            <a:r>
              <a:rPr lang="zh-CN" altLang="en-US" dirty="0">
                <a:solidFill>
                  <a:srgbClr val="333333"/>
                </a:solidFill>
                <a:latin typeface="Helvetica Neue"/>
              </a:rPr>
              <a:t>小鸡炖蘑菇（小鸡炖榛蘑）</a:t>
            </a:r>
          </a:p>
        </p:txBody>
      </p:sp>
      <p:pic>
        <p:nvPicPr>
          <p:cNvPr id="6148" name="Picture 4">
            <a:extLst>
              <a:ext uri="{FF2B5EF4-FFF2-40B4-BE49-F238E27FC236}">
                <a16:creationId xmlns:a16="http://schemas.microsoft.com/office/drawing/2014/main" id="{A56E9CB5-1493-4C58-A453-65F282AB4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76" y="1456722"/>
            <a:ext cx="4663003" cy="419670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7B07A3C-59F1-492C-8BEF-D544D314B996}"/>
              </a:ext>
            </a:extLst>
          </p:cNvPr>
          <p:cNvSpPr txBox="1"/>
          <p:nvPr/>
        </p:nvSpPr>
        <p:spPr>
          <a:xfrm>
            <a:off x="8591843" y="5396635"/>
            <a:ext cx="1325880" cy="369332"/>
          </a:xfrm>
          <a:prstGeom prst="rect">
            <a:avLst/>
          </a:prstGeom>
          <a:noFill/>
        </p:spPr>
        <p:txBody>
          <a:bodyPr wrap="square">
            <a:spAutoFit/>
          </a:bodyPr>
          <a:lstStyle/>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地三鲜</a:t>
            </a:r>
          </a:p>
        </p:txBody>
      </p:sp>
      <p:pic>
        <p:nvPicPr>
          <p:cNvPr id="6150" name="Picture 6" descr="地三鲜是怎么做？东北菜地三鲜的做法和步骤!!!|茄子|土豆|青椒_新浪新闻">
            <a:extLst>
              <a:ext uri="{FF2B5EF4-FFF2-40B4-BE49-F238E27FC236}">
                <a16:creationId xmlns:a16="http://schemas.microsoft.com/office/drawing/2014/main" id="{7CF04E17-6AC5-4563-8976-FBB34CAFB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576" y="184057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022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2CCEDAA-8033-4A5E-80F0-C04680D05CB8}"/>
              </a:ext>
            </a:extLst>
          </p:cNvPr>
          <p:cNvSpPr txBox="1"/>
          <p:nvPr/>
        </p:nvSpPr>
        <p:spPr>
          <a:xfrm>
            <a:off x="2238278" y="5566674"/>
            <a:ext cx="3267224" cy="369332"/>
          </a:xfrm>
          <a:prstGeom prst="rect">
            <a:avLst/>
          </a:prstGeom>
          <a:noFill/>
        </p:spPr>
        <p:txBody>
          <a:bodyPr wrap="square">
            <a:spAutoFit/>
          </a:bodyPr>
          <a:lstStyle/>
          <a:p>
            <a:r>
              <a:rPr lang="zh-CN" altLang="en-US" dirty="0">
                <a:solidFill>
                  <a:srgbClr val="333333"/>
                </a:solidFill>
                <a:latin typeface="Helvetica Neue"/>
              </a:rPr>
              <a:t>清蒸松花江白鱼</a:t>
            </a:r>
          </a:p>
        </p:txBody>
      </p:sp>
      <p:pic>
        <p:nvPicPr>
          <p:cNvPr id="7172" name="Picture 4">
            <a:extLst>
              <a:ext uri="{FF2B5EF4-FFF2-40B4-BE49-F238E27FC236}">
                <a16:creationId xmlns:a16="http://schemas.microsoft.com/office/drawing/2014/main" id="{DF731B2F-F04E-48BE-B2B0-2DC53E1A5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3044" y="1745200"/>
            <a:ext cx="5238750" cy="37052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53F940D-C7C8-45B3-A0D0-BE2DD30EF8FC}"/>
              </a:ext>
            </a:extLst>
          </p:cNvPr>
          <p:cNvSpPr txBox="1"/>
          <p:nvPr/>
        </p:nvSpPr>
        <p:spPr>
          <a:xfrm>
            <a:off x="8001422" y="5566674"/>
            <a:ext cx="3267224" cy="369332"/>
          </a:xfrm>
          <a:prstGeom prst="rect">
            <a:avLst/>
          </a:prstGeom>
          <a:noFill/>
        </p:spPr>
        <p:txBody>
          <a:bodyPr wrap="square">
            <a:spAutoFit/>
          </a:bodyPr>
          <a:lstStyle/>
          <a:p>
            <a:r>
              <a:rPr lang="zh-CN" altLang="en-US" dirty="0">
                <a:solidFill>
                  <a:srgbClr val="333333"/>
                </a:solidFill>
                <a:latin typeface="Helvetica Neue"/>
              </a:rPr>
              <a:t>东北卷饼，又称春饼</a:t>
            </a:r>
          </a:p>
        </p:txBody>
      </p:sp>
      <p:pic>
        <p:nvPicPr>
          <p:cNvPr id="2050" name="Picture 2">
            <a:extLst>
              <a:ext uri="{FF2B5EF4-FFF2-40B4-BE49-F238E27FC236}">
                <a16:creationId xmlns:a16="http://schemas.microsoft.com/office/drawing/2014/main" id="{3C342246-64C2-4C1F-B84D-EE01638F0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626" y="1745200"/>
            <a:ext cx="5238751" cy="370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18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A269E5A-1956-42D1-A4B5-E0A96570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51" y="904230"/>
            <a:ext cx="3968262" cy="496032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D108ABE-2ED1-4294-83CC-4825BABDE056}"/>
              </a:ext>
            </a:extLst>
          </p:cNvPr>
          <p:cNvSpPr txBox="1"/>
          <p:nvPr/>
        </p:nvSpPr>
        <p:spPr>
          <a:xfrm>
            <a:off x="2189670" y="5952100"/>
            <a:ext cx="1186576" cy="369332"/>
          </a:xfrm>
          <a:prstGeom prst="rect">
            <a:avLst/>
          </a:prstGeom>
          <a:noFill/>
        </p:spPr>
        <p:txBody>
          <a:bodyPr wrap="square">
            <a:spAutoFit/>
          </a:bodyPr>
          <a:lstStyle/>
          <a:p>
            <a:r>
              <a:rPr lang="zh-CN" altLang="en-US" dirty="0">
                <a:solidFill>
                  <a:srgbClr val="333333"/>
                </a:solidFill>
                <a:latin typeface="Helvetica Neue"/>
              </a:rPr>
              <a:t>松仁玉米</a:t>
            </a:r>
          </a:p>
        </p:txBody>
      </p:sp>
      <p:sp>
        <p:nvSpPr>
          <p:cNvPr id="6" name="文本框 5">
            <a:extLst>
              <a:ext uri="{FF2B5EF4-FFF2-40B4-BE49-F238E27FC236}">
                <a16:creationId xmlns:a16="http://schemas.microsoft.com/office/drawing/2014/main" id="{B7166083-24EE-4A70-8D05-AC41E062A748}"/>
              </a:ext>
            </a:extLst>
          </p:cNvPr>
          <p:cNvSpPr txBox="1"/>
          <p:nvPr/>
        </p:nvSpPr>
        <p:spPr>
          <a:xfrm>
            <a:off x="7642908" y="5378979"/>
            <a:ext cx="3267224" cy="369332"/>
          </a:xfrm>
          <a:prstGeom prst="rect">
            <a:avLst/>
          </a:prstGeom>
          <a:noFill/>
        </p:spPr>
        <p:txBody>
          <a:bodyPr wrap="square">
            <a:spAutoFit/>
          </a:bodyPr>
          <a:lstStyle/>
          <a:p>
            <a:r>
              <a:rPr lang="zh-CN" altLang="en-US" dirty="0">
                <a:solidFill>
                  <a:srgbClr val="333333"/>
                </a:solidFill>
                <a:latin typeface="Helvetica Neue"/>
              </a:rPr>
              <a:t>大拉皮</a:t>
            </a:r>
          </a:p>
        </p:txBody>
      </p:sp>
      <p:pic>
        <p:nvPicPr>
          <p:cNvPr id="8196" name="Picture 4" descr="东北五彩大拉皮怎么做_东北五彩大拉皮的做法视频_美食台_豆果美食">
            <a:extLst>
              <a:ext uri="{FF2B5EF4-FFF2-40B4-BE49-F238E27FC236}">
                <a16:creationId xmlns:a16="http://schemas.microsoft.com/office/drawing/2014/main" id="{89EABFB2-9287-4DD6-B6A0-FCF0B5C8B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473" y="1530852"/>
            <a:ext cx="6590372" cy="370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37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东北农村人冬天把水果冻坏再吃，这不是糟蹋粮食吗？_新闻资讯_晏然农业平台手机版">
            <a:extLst>
              <a:ext uri="{FF2B5EF4-FFF2-40B4-BE49-F238E27FC236}">
                <a16:creationId xmlns:a16="http://schemas.microsoft.com/office/drawing/2014/main" id="{C566A2F3-1A43-4B58-B009-4F8F04EDA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4" y="1397774"/>
            <a:ext cx="5972175" cy="42100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1943A6E-218E-45E8-9B81-ABA797E84E57}"/>
              </a:ext>
            </a:extLst>
          </p:cNvPr>
          <p:cNvSpPr txBox="1"/>
          <p:nvPr/>
        </p:nvSpPr>
        <p:spPr>
          <a:xfrm>
            <a:off x="3167472" y="5718691"/>
            <a:ext cx="1299117" cy="369332"/>
          </a:xfrm>
          <a:prstGeom prst="rect">
            <a:avLst/>
          </a:prstGeom>
          <a:noFill/>
        </p:spPr>
        <p:txBody>
          <a:bodyPr wrap="square">
            <a:spAutoFit/>
          </a:bodyPr>
          <a:lstStyle/>
          <a:p>
            <a:r>
              <a:rPr lang="zh-CN" altLang="en-US" dirty="0">
                <a:solidFill>
                  <a:srgbClr val="333333"/>
                </a:solidFill>
                <a:latin typeface="Helvetica Neue"/>
              </a:rPr>
              <a:t>冻梨</a:t>
            </a:r>
          </a:p>
        </p:txBody>
      </p:sp>
      <p:sp>
        <p:nvSpPr>
          <p:cNvPr id="7" name="文本框 6">
            <a:extLst>
              <a:ext uri="{FF2B5EF4-FFF2-40B4-BE49-F238E27FC236}">
                <a16:creationId xmlns:a16="http://schemas.microsoft.com/office/drawing/2014/main" id="{5B0DA44E-BD3A-4BD0-88D1-9FF48C00F85F}"/>
              </a:ext>
            </a:extLst>
          </p:cNvPr>
          <p:cNvSpPr txBox="1"/>
          <p:nvPr/>
        </p:nvSpPr>
        <p:spPr>
          <a:xfrm>
            <a:off x="8605909" y="5349359"/>
            <a:ext cx="2380957" cy="369332"/>
          </a:xfrm>
          <a:prstGeom prst="rect">
            <a:avLst/>
          </a:prstGeom>
          <a:noFill/>
        </p:spPr>
        <p:txBody>
          <a:bodyPr wrap="square">
            <a:spAutoFit/>
          </a:bodyPr>
          <a:lstStyle/>
          <a:p>
            <a:r>
              <a:rPr lang="zh-CN" altLang="en-US" b="0" i="0" dirty="0">
                <a:solidFill>
                  <a:srgbClr val="000000"/>
                </a:solidFill>
                <a:effectLst/>
                <a:latin typeface="Verdana" panose="020B0604030504040204" pitchFamily="34" charset="0"/>
              </a:rPr>
              <a:t>哈尔滨红肠</a:t>
            </a:r>
            <a:endParaRPr lang="zh-CN" altLang="en-US" dirty="0"/>
          </a:p>
        </p:txBody>
      </p:sp>
      <p:pic>
        <p:nvPicPr>
          <p:cNvPr id="9220" name="Picture 4">
            <a:extLst>
              <a:ext uri="{FF2B5EF4-FFF2-40B4-BE49-F238E27FC236}">
                <a16:creationId xmlns:a16="http://schemas.microsoft.com/office/drawing/2014/main" id="{64FB7CA0-6699-4639-9BF7-DEF5C1501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05"/>
          <a:stretch/>
        </p:blipFill>
        <p:spPr bwMode="auto">
          <a:xfrm>
            <a:off x="7225517" y="2249640"/>
            <a:ext cx="4269545" cy="290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44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11D43-31A5-48C6-8C18-434DD31FE5C0}"/>
              </a:ext>
            </a:extLst>
          </p:cNvPr>
          <p:cNvSpPr>
            <a:spLocks noGrp="1"/>
          </p:cNvSpPr>
          <p:nvPr>
            <p:ph type="title"/>
          </p:nvPr>
        </p:nvSpPr>
        <p:spPr/>
        <p:txBody>
          <a:bodyPr/>
          <a:lstStyle/>
          <a:p>
            <a:r>
              <a:rPr lang="zh-CN" altLang="en-US" dirty="0"/>
              <a:t>朝鲜族小吃</a:t>
            </a:r>
          </a:p>
        </p:txBody>
      </p:sp>
      <p:pic>
        <p:nvPicPr>
          <p:cNvPr id="9" name="图片 8">
            <a:extLst>
              <a:ext uri="{FF2B5EF4-FFF2-40B4-BE49-F238E27FC236}">
                <a16:creationId xmlns:a16="http://schemas.microsoft.com/office/drawing/2014/main" id="{B51A1C62-4BE6-4BDD-8F91-76F5BAEFA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812" y="300553"/>
            <a:ext cx="4642593" cy="2611459"/>
          </a:xfrm>
          <a:prstGeom prst="rect">
            <a:avLst/>
          </a:prstGeom>
        </p:spPr>
      </p:pic>
      <p:sp>
        <p:nvSpPr>
          <p:cNvPr id="11" name="文本框 10">
            <a:extLst>
              <a:ext uri="{FF2B5EF4-FFF2-40B4-BE49-F238E27FC236}">
                <a16:creationId xmlns:a16="http://schemas.microsoft.com/office/drawing/2014/main" id="{1FEA20FD-CD5E-428E-B4ED-2171BD587F50}"/>
              </a:ext>
            </a:extLst>
          </p:cNvPr>
          <p:cNvSpPr txBox="1"/>
          <p:nvPr/>
        </p:nvSpPr>
        <p:spPr>
          <a:xfrm>
            <a:off x="2796657" y="5625679"/>
            <a:ext cx="1299117" cy="369332"/>
          </a:xfrm>
          <a:prstGeom prst="rect">
            <a:avLst/>
          </a:prstGeom>
          <a:noFill/>
        </p:spPr>
        <p:txBody>
          <a:bodyPr wrap="square">
            <a:spAutoFit/>
          </a:bodyPr>
          <a:lstStyle/>
          <a:p>
            <a:r>
              <a:rPr lang="zh-CN" altLang="en-US" dirty="0">
                <a:solidFill>
                  <a:srgbClr val="333333"/>
                </a:solidFill>
                <a:latin typeface="Helvetica Neue"/>
              </a:rPr>
              <a:t>朝族冷面</a:t>
            </a:r>
          </a:p>
        </p:txBody>
      </p:sp>
      <p:sp>
        <p:nvSpPr>
          <p:cNvPr id="13" name="文本框 12">
            <a:extLst>
              <a:ext uri="{FF2B5EF4-FFF2-40B4-BE49-F238E27FC236}">
                <a16:creationId xmlns:a16="http://schemas.microsoft.com/office/drawing/2014/main" id="{D585D04E-6EFC-4734-BC15-7C802B5B5B04}"/>
              </a:ext>
            </a:extLst>
          </p:cNvPr>
          <p:cNvSpPr txBox="1"/>
          <p:nvPr/>
        </p:nvSpPr>
        <p:spPr>
          <a:xfrm>
            <a:off x="8381962" y="2912012"/>
            <a:ext cx="1391945" cy="369332"/>
          </a:xfrm>
          <a:prstGeom prst="rect">
            <a:avLst/>
          </a:prstGeom>
          <a:noFill/>
        </p:spPr>
        <p:txBody>
          <a:bodyPr wrap="square">
            <a:spAutoFit/>
          </a:bodyPr>
          <a:lstStyle/>
          <a:p>
            <a:r>
              <a:rPr lang="zh-CN" altLang="en-US" b="0" i="0" dirty="0">
                <a:solidFill>
                  <a:srgbClr val="000000"/>
                </a:solidFill>
                <a:effectLst/>
                <a:latin typeface="Open Sans" panose="020B0606030504020204" pitchFamily="34" charset="0"/>
              </a:rPr>
              <a:t>辣味明太鱼</a:t>
            </a:r>
            <a:endParaRPr lang="zh-CN" altLang="en-US" dirty="0"/>
          </a:p>
        </p:txBody>
      </p:sp>
      <p:pic>
        <p:nvPicPr>
          <p:cNvPr id="14348" name="Picture 12">
            <a:extLst>
              <a:ext uri="{FF2B5EF4-FFF2-40B4-BE49-F238E27FC236}">
                <a16:creationId xmlns:a16="http://schemas.microsoft.com/office/drawing/2014/main" id="{BB654F37-809D-4139-843D-B702AA5FA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9059" y="3281344"/>
            <a:ext cx="4857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893C2423-92FB-4C1E-AA93-2B2ED39C13F5}"/>
              </a:ext>
            </a:extLst>
          </p:cNvPr>
          <p:cNvSpPr txBox="1"/>
          <p:nvPr/>
        </p:nvSpPr>
        <p:spPr>
          <a:xfrm>
            <a:off x="8581189" y="6188115"/>
            <a:ext cx="1477211" cy="369332"/>
          </a:xfrm>
          <a:prstGeom prst="rect">
            <a:avLst/>
          </a:prstGeom>
          <a:noFill/>
        </p:spPr>
        <p:txBody>
          <a:bodyPr wrap="square">
            <a:spAutoFit/>
          </a:bodyPr>
          <a:lstStyle/>
          <a:p>
            <a:r>
              <a:rPr lang="zh-CN" altLang="en-US" dirty="0">
                <a:solidFill>
                  <a:srgbClr val="333333"/>
                </a:solidFill>
                <a:latin typeface="Helvetica Neue"/>
              </a:rPr>
              <a:t>朝族大酱汤</a:t>
            </a:r>
          </a:p>
        </p:txBody>
      </p:sp>
      <p:pic>
        <p:nvPicPr>
          <p:cNvPr id="5" name="图片 4">
            <a:extLst>
              <a:ext uri="{FF2B5EF4-FFF2-40B4-BE49-F238E27FC236}">
                <a16:creationId xmlns:a16="http://schemas.microsoft.com/office/drawing/2014/main" id="{DEFCF86E-6B5A-4601-BD57-91BA0945A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752" y="2254494"/>
            <a:ext cx="4857750" cy="3206357"/>
          </a:xfrm>
          <a:prstGeom prst="rect">
            <a:avLst/>
          </a:prstGeom>
        </p:spPr>
      </p:pic>
      <p:sp>
        <p:nvSpPr>
          <p:cNvPr id="17" name="文本框 16">
            <a:extLst>
              <a:ext uri="{FF2B5EF4-FFF2-40B4-BE49-F238E27FC236}">
                <a16:creationId xmlns:a16="http://schemas.microsoft.com/office/drawing/2014/main" id="{91BC5C46-025A-4321-9059-B7C8F9D1261B}"/>
              </a:ext>
            </a:extLst>
          </p:cNvPr>
          <p:cNvSpPr txBox="1"/>
          <p:nvPr/>
        </p:nvSpPr>
        <p:spPr>
          <a:xfrm>
            <a:off x="3680289" y="1397149"/>
            <a:ext cx="6093618" cy="369332"/>
          </a:xfrm>
          <a:prstGeom prst="rect">
            <a:avLst/>
          </a:prstGeom>
          <a:noFill/>
        </p:spPr>
        <p:txBody>
          <a:bodyPr wrap="square">
            <a:spAutoFit/>
          </a:bodyPr>
          <a:lstStyle/>
          <a:p>
            <a:r>
              <a:rPr lang="en-US" altLang="zh-CN" dirty="0"/>
              <a:t>——</a:t>
            </a:r>
            <a:r>
              <a:rPr lang="zh-CN" altLang="en-US" dirty="0"/>
              <a:t>延边朝鲜族自治州</a:t>
            </a:r>
          </a:p>
        </p:txBody>
      </p:sp>
    </p:spTree>
    <p:extLst>
      <p:ext uri="{BB962C8B-B14F-4D97-AF65-F5344CB8AC3E}">
        <p14:creationId xmlns:p14="http://schemas.microsoft.com/office/powerpoint/2010/main" val="2889007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CB0ABFC4-0B18-4A96-AA75-A20F177C0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04" y="3551586"/>
            <a:ext cx="2568002" cy="256800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320D2BF-EE4D-42E4-9CBA-3E23599E3309}"/>
              </a:ext>
            </a:extLst>
          </p:cNvPr>
          <p:cNvSpPr txBox="1"/>
          <p:nvPr/>
        </p:nvSpPr>
        <p:spPr>
          <a:xfrm>
            <a:off x="3408443" y="4466255"/>
            <a:ext cx="649457" cy="369332"/>
          </a:xfrm>
          <a:prstGeom prst="rect">
            <a:avLst/>
          </a:prstGeom>
          <a:noFill/>
        </p:spPr>
        <p:txBody>
          <a:bodyPr wrap="square">
            <a:spAutoFit/>
          </a:bodyPr>
          <a:lstStyle/>
          <a:p>
            <a:r>
              <a:rPr lang="zh-CN" altLang="en-US" b="0" i="0" dirty="0">
                <a:solidFill>
                  <a:srgbClr val="121212"/>
                </a:solidFill>
                <a:effectLst/>
                <a:latin typeface="-apple-system"/>
              </a:rPr>
              <a:t>打糕</a:t>
            </a:r>
            <a:endParaRPr lang="zh-CN" altLang="en-US" dirty="0"/>
          </a:p>
        </p:txBody>
      </p:sp>
      <p:pic>
        <p:nvPicPr>
          <p:cNvPr id="15364" name="Picture 4">
            <a:extLst>
              <a:ext uri="{FF2B5EF4-FFF2-40B4-BE49-F238E27FC236}">
                <a16:creationId xmlns:a16="http://schemas.microsoft.com/office/drawing/2014/main" id="{A10DC4A2-953C-4AFC-8C12-1AD0F5B54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973" y="586776"/>
            <a:ext cx="2568002" cy="274961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3A02C82-2773-4EE6-8931-0B45E014600D}"/>
              </a:ext>
            </a:extLst>
          </p:cNvPr>
          <p:cNvSpPr txBox="1"/>
          <p:nvPr/>
        </p:nvSpPr>
        <p:spPr>
          <a:xfrm>
            <a:off x="3408444" y="1961585"/>
            <a:ext cx="649457" cy="369332"/>
          </a:xfrm>
          <a:prstGeom prst="rect">
            <a:avLst/>
          </a:prstGeom>
          <a:noFill/>
        </p:spPr>
        <p:txBody>
          <a:bodyPr wrap="square">
            <a:spAutoFit/>
          </a:bodyPr>
          <a:lstStyle/>
          <a:p>
            <a:r>
              <a:rPr lang="zh-CN" altLang="en-US" b="0" i="0" dirty="0">
                <a:solidFill>
                  <a:srgbClr val="121212"/>
                </a:solidFill>
                <a:effectLst/>
                <a:latin typeface="-apple-system"/>
              </a:rPr>
              <a:t>米肠</a:t>
            </a:r>
            <a:endParaRPr lang="zh-CN" altLang="en-US" dirty="0"/>
          </a:p>
        </p:txBody>
      </p:sp>
      <p:pic>
        <p:nvPicPr>
          <p:cNvPr id="15366" name="Picture 6">
            <a:extLst>
              <a:ext uri="{FF2B5EF4-FFF2-40B4-BE49-F238E27FC236}">
                <a16:creationId xmlns:a16="http://schemas.microsoft.com/office/drawing/2014/main" id="{1536AC16-249D-48FB-8BC6-D0C5E0240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8636" y="861905"/>
            <a:ext cx="7668584" cy="464908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1AB9B51-441D-4396-9721-3261E440A554}"/>
              </a:ext>
            </a:extLst>
          </p:cNvPr>
          <p:cNvSpPr txBox="1"/>
          <p:nvPr/>
        </p:nvSpPr>
        <p:spPr>
          <a:xfrm>
            <a:off x="7443622" y="5645417"/>
            <a:ext cx="1202491" cy="369332"/>
          </a:xfrm>
          <a:prstGeom prst="rect">
            <a:avLst/>
          </a:prstGeom>
          <a:noFill/>
        </p:spPr>
        <p:txBody>
          <a:bodyPr wrap="square">
            <a:spAutoFit/>
          </a:bodyPr>
          <a:lstStyle/>
          <a:p>
            <a:r>
              <a:rPr lang="zh-CN" altLang="en-US" b="0" i="0" dirty="0">
                <a:solidFill>
                  <a:srgbClr val="121212"/>
                </a:solidFill>
                <a:effectLst/>
                <a:latin typeface="-apple-system"/>
              </a:rPr>
              <a:t>韩式烤肉</a:t>
            </a:r>
            <a:endParaRPr lang="zh-CN" altLang="en-US" dirty="0"/>
          </a:p>
        </p:txBody>
      </p:sp>
    </p:spTree>
    <p:extLst>
      <p:ext uri="{BB962C8B-B14F-4D97-AF65-F5344CB8AC3E}">
        <p14:creationId xmlns:p14="http://schemas.microsoft.com/office/powerpoint/2010/main" val="29026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BA4968C-26ED-43C5-BF11-D09CF3B3E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553" y="705838"/>
            <a:ext cx="4121215" cy="2723162"/>
          </a:xfrm>
          <a:prstGeom prst="rect">
            <a:avLst/>
          </a:prstGeom>
        </p:spPr>
      </p:pic>
      <p:pic>
        <p:nvPicPr>
          <p:cNvPr id="4098" name="Picture 2">
            <a:extLst>
              <a:ext uri="{FF2B5EF4-FFF2-40B4-BE49-F238E27FC236}">
                <a16:creationId xmlns:a16="http://schemas.microsoft.com/office/drawing/2014/main" id="{EE6D6658-B4C6-442F-BF60-322AD6A34C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13" b="45995"/>
          <a:stretch/>
        </p:blipFill>
        <p:spPr bwMode="auto">
          <a:xfrm>
            <a:off x="6873875" y="328612"/>
            <a:ext cx="4613275" cy="337185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100A72BD-101D-4BBF-938F-432C08A4B4C5}"/>
              </a:ext>
            </a:extLst>
          </p:cNvPr>
          <p:cNvSpPr txBox="1"/>
          <p:nvPr/>
        </p:nvSpPr>
        <p:spPr>
          <a:xfrm>
            <a:off x="8990410" y="3700462"/>
            <a:ext cx="910828" cy="369332"/>
          </a:xfrm>
          <a:prstGeom prst="rect">
            <a:avLst/>
          </a:prstGeom>
          <a:noFill/>
        </p:spPr>
        <p:txBody>
          <a:bodyPr wrap="square">
            <a:spAutoFit/>
          </a:bodyPr>
          <a:lstStyle/>
          <a:p>
            <a:pPr algn="l"/>
            <a:r>
              <a:rPr lang="zh-CN" altLang="en-US" b="1" i="0" dirty="0">
                <a:solidFill>
                  <a:srgbClr val="333333"/>
                </a:solidFill>
                <a:effectLst/>
                <a:latin typeface="Arial" panose="020B0604020202020204" pitchFamily="34" charset="0"/>
              </a:rPr>
              <a:t>包饭</a:t>
            </a:r>
          </a:p>
        </p:txBody>
      </p:sp>
      <p:sp>
        <p:nvSpPr>
          <p:cNvPr id="11" name="文本框 10">
            <a:extLst>
              <a:ext uri="{FF2B5EF4-FFF2-40B4-BE49-F238E27FC236}">
                <a16:creationId xmlns:a16="http://schemas.microsoft.com/office/drawing/2014/main" id="{1D69B36B-9CC6-4598-A199-B03CE6EE6CD2}"/>
              </a:ext>
            </a:extLst>
          </p:cNvPr>
          <p:cNvSpPr txBox="1"/>
          <p:nvPr/>
        </p:nvSpPr>
        <p:spPr>
          <a:xfrm>
            <a:off x="3201591" y="3529011"/>
            <a:ext cx="1125140" cy="369332"/>
          </a:xfrm>
          <a:prstGeom prst="rect">
            <a:avLst/>
          </a:prstGeom>
          <a:noFill/>
        </p:spPr>
        <p:txBody>
          <a:bodyPr wrap="square">
            <a:spAutoFit/>
          </a:bodyPr>
          <a:lstStyle/>
          <a:p>
            <a:pPr algn="l"/>
            <a:r>
              <a:rPr lang="zh-CN" altLang="en-US" b="1" i="0" dirty="0">
                <a:solidFill>
                  <a:srgbClr val="333333"/>
                </a:solidFill>
                <a:effectLst/>
                <a:latin typeface="Arial" panose="020B0604020202020204" pitchFamily="34" charset="0"/>
              </a:rPr>
              <a:t>炸酱面</a:t>
            </a:r>
            <a:endParaRPr lang="en-US" altLang="zh-CN" b="1" i="0" dirty="0">
              <a:solidFill>
                <a:srgbClr val="333333"/>
              </a:solidFill>
              <a:effectLst/>
              <a:latin typeface="Arial" panose="020B0604020202020204" pitchFamily="34" charset="0"/>
            </a:endParaRPr>
          </a:p>
        </p:txBody>
      </p:sp>
      <p:pic>
        <p:nvPicPr>
          <p:cNvPr id="4100" name="Picture 4">
            <a:extLst>
              <a:ext uri="{FF2B5EF4-FFF2-40B4-BE49-F238E27FC236}">
                <a16:creationId xmlns:a16="http://schemas.microsoft.com/office/drawing/2014/main" id="{E533E083-7D68-4C59-A498-C12EFF008A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082" b="3126"/>
          <a:stretch/>
        </p:blipFill>
        <p:spPr bwMode="auto">
          <a:xfrm>
            <a:off x="1997867" y="4029073"/>
            <a:ext cx="3532585" cy="229994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5890EE79-60EA-4A46-A8C8-A51611CE92C8}"/>
              </a:ext>
            </a:extLst>
          </p:cNvPr>
          <p:cNvSpPr txBox="1"/>
          <p:nvPr/>
        </p:nvSpPr>
        <p:spPr>
          <a:xfrm>
            <a:off x="2896792" y="6329014"/>
            <a:ext cx="1429939" cy="369332"/>
          </a:xfrm>
          <a:prstGeom prst="rect">
            <a:avLst/>
          </a:prstGeom>
          <a:noFill/>
        </p:spPr>
        <p:txBody>
          <a:bodyPr wrap="square">
            <a:spAutoFit/>
          </a:bodyPr>
          <a:lstStyle/>
          <a:p>
            <a:r>
              <a:rPr lang="zh-CN" altLang="en-US" b="0" i="0" dirty="0">
                <a:solidFill>
                  <a:srgbClr val="666666"/>
                </a:solidFill>
                <a:effectLst/>
                <a:latin typeface="Arial" panose="020B0604020202020204" pitchFamily="34" charset="0"/>
              </a:rPr>
              <a:t>鸡爪年糕铲</a:t>
            </a:r>
            <a:endParaRPr lang="zh-CN" altLang="en-US" dirty="0"/>
          </a:p>
        </p:txBody>
      </p:sp>
      <p:pic>
        <p:nvPicPr>
          <p:cNvPr id="4102" name="Picture 6">
            <a:extLst>
              <a:ext uri="{FF2B5EF4-FFF2-40B4-BE49-F238E27FC236}">
                <a16:creationId xmlns:a16="http://schemas.microsoft.com/office/drawing/2014/main" id="{91DEEDF6-E491-4981-B064-43144688BC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91" r="6736" b="71875"/>
          <a:stretch/>
        </p:blipFill>
        <p:spPr bwMode="auto">
          <a:xfrm>
            <a:off x="7584537" y="4130439"/>
            <a:ext cx="3191949" cy="2097207"/>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4A22F07A-4D0E-4A8C-9851-47B5E0AE5F98}"/>
              </a:ext>
            </a:extLst>
          </p:cNvPr>
          <p:cNvSpPr txBox="1"/>
          <p:nvPr/>
        </p:nvSpPr>
        <p:spPr>
          <a:xfrm>
            <a:off x="8861823" y="6288291"/>
            <a:ext cx="1332310" cy="369332"/>
          </a:xfrm>
          <a:prstGeom prst="rect">
            <a:avLst/>
          </a:prstGeom>
          <a:noFill/>
        </p:spPr>
        <p:txBody>
          <a:bodyPr wrap="square">
            <a:spAutoFit/>
          </a:bodyPr>
          <a:lstStyle/>
          <a:p>
            <a:r>
              <a:rPr lang="zh-CN" altLang="en-US" b="0" i="0" dirty="0">
                <a:solidFill>
                  <a:srgbClr val="666666"/>
                </a:solidFill>
                <a:effectLst/>
                <a:latin typeface="Arial" panose="020B0604020202020204" pitchFamily="34" charset="0"/>
              </a:rPr>
              <a:t>蓝莓米酒</a:t>
            </a:r>
            <a:endParaRPr lang="zh-CN" altLang="en-US" dirty="0"/>
          </a:p>
        </p:txBody>
      </p:sp>
    </p:spTree>
    <p:extLst>
      <p:ext uri="{BB962C8B-B14F-4D97-AF65-F5344CB8AC3E}">
        <p14:creationId xmlns:p14="http://schemas.microsoft.com/office/powerpoint/2010/main" val="1596638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7E345573-099C-4BFA-BE16-36F94229F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198" y="624110"/>
            <a:ext cx="5509414" cy="36621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9A1911AD-20CF-4313-9490-DD1AEBFA9FA2}"/>
              </a:ext>
            </a:extLst>
          </p:cNvPr>
          <p:cNvSpPr>
            <a:spLocks noGrp="1"/>
          </p:cNvSpPr>
          <p:nvPr>
            <p:ph type="title"/>
          </p:nvPr>
        </p:nvSpPr>
        <p:spPr/>
        <p:txBody>
          <a:bodyPr/>
          <a:lstStyle/>
          <a:p>
            <a:r>
              <a:rPr lang="zh-CN" altLang="en-US"/>
              <a:t>长白山：北坡</a:t>
            </a:r>
            <a:endParaRPr lang="zh-CN" altLang="en-US" dirty="0"/>
          </a:p>
        </p:txBody>
      </p:sp>
      <p:pic>
        <p:nvPicPr>
          <p:cNvPr id="5122" name="Picture 2">
            <a:extLst>
              <a:ext uri="{FF2B5EF4-FFF2-40B4-BE49-F238E27FC236}">
                <a16:creationId xmlns:a16="http://schemas.microsoft.com/office/drawing/2014/main" id="{83AA3BFF-FC15-4F35-B57F-2C8F5FF57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6" y="2260240"/>
            <a:ext cx="7129463" cy="434058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6CB8A169-B612-42B3-B854-8BB4097573ED}"/>
              </a:ext>
            </a:extLst>
          </p:cNvPr>
          <p:cNvSpPr txBox="1"/>
          <p:nvPr/>
        </p:nvSpPr>
        <p:spPr>
          <a:xfrm>
            <a:off x="8620127" y="4479564"/>
            <a:ext cx="2528887" cy="1754326"/>
          </a:xfrm>
          <a:prstGeom prst="rect">
            <a:avLst/>
          </a:prstGeom>
          <a:noFill/>
        </p:spPr>
        <p:txBody>
          <a:bodyPr wrap="square">
            <a:spAutoFit/>
          </a:bodyPr>
          <a:lstStyle/>
          <a:p>
            <a:r>
              <a:rPr lang="zh-CN" altLang="en-US" b="0" i="0" dirty="0">
                <a:solidFill>
                  <a:srgbClr val="666666"/>
                </a:solidFill>
                <a:effectLst/>
                <a:latin typeface="Arial" panose="020B0604020202020204" pitchFamily="34" charset="0"/>
              </a:rPr>
              <a:t>想少爬山，方便点上下山就从北坡走，雪地越野车直接就可以上山。</a:t>
            </a:r>
            <a:endParaRPr lang="en-US" altLang="zh-CN" b="0" i="0" dirty="0">
              <a:solidFill>
                <a:srgbClr val="666666"/>
              </a:solidFill>
              <a:effectLst/>
              <a:latin typeface="Arial" panose="020B0604020202020204" pitchFamily="34" charset="0"/>
            </a:endParaRPr>
          </a:p>
          <a:p>
            <a:endParaRPr lang="en-US" altLang="zh-CN" dirty="0">
              <a:solidFill>
                <a:srgbClr val="666666"/>
              </a:solidFill>
              <a:latin typeface="Arial" panose="020B0604020202020204" pitchFamily="34" charset="0"/>
            </a:endParaRPr>
          </a:p>
          <a:p>
            <a:r>
              <a:rPr lang="zh-CN" altLang="en-US" b="0" i="0" dirty="0">
                <a:solidFill>
                  <a:srgbClr val="666666"/>
                </a:solidFill>
                <a:effectLst/>
                <a:latin typeface="Arial" panose="020B0604020202020204" pitchFamily="34" charset="0"/>
              </a:rPr>
              <a:t>可以看瀑布，地下森林，美人松。</a:t>
            </a:r>
            <a:endParaRPr lang="zh-CN" altLang="en-US" dirty="0"/>
          </a:p>
        </p:txBody>
      </p:sp>
    </p:spTree>
    <p:extLst>
      <p:ext uri="{BB962C8B-B14F-4D97-AF65-F5344CB8AC3E}">
        <p14:creationId xmlns:p14="http://schemas.microsoft.com/office/powerpoint/2010/main" val="2640230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5D036-DA09-41FF-88F2-2D835BDE8CCF}"/>
              </a:ext>
            </a:extLst>
          </p:cNvPr>
          <p:cNvSpPr>
            <a:spLocks noGrp="1"/>
          </p:cNvSpPr>
          <p:nvPr>
            <p:ph type="title"/>
          </p:nvPr>
        </p:nvSpPr>
        <p:spPr/>
        <p:txBody>
          <a:bodyPr/>
          <a:lstStyle/>
          <a:p>
            <a:r>
              <a:rPr lang="zh-CN" altLang="en-US" dirty="0"/>
              <a:t>四季分明</a:t>
            </a:r>
          </a:p>
        </p:txBody>
      </p:sp>
      <p:pic>
        <p:nvPicPr>
          <p:cNvPr id="10242" name="Picture 2" descr="冰天雪地在东北，东北过年看讷河__凤凰网">
            <a:extLst>
              <a:ext uri="{FF2B5EF4-FFF2-40B4-BE49-F238E27FC236}">
                <a16:creationId xmlns:a16="http://schemas.microsoft.com/office/drawing/2014/main" id="{5ADBA57C-F461-409A-8951-10AC8B128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899" y="649776"/>
            <a:ext cx="5657364" cy="33944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D2CE174C-D0EB-45BF-9371-F07975D56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78" y="2477379"/>
            <a:ext cx="6255604" cy="407534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F53D803-317B-466F-B9B7-19C32CA996FE}"/>
              </a:ext>
            </a:extLst>
          </p:cNvPr>
          <p:cNvSpPr txBox="1"/>
          <p:nvPr/>
        </p:nvSpPr>
        <p:spPr>
          <a:xfrm>
            <a:off x="6768882" y="6183389"/>
            <a:ext cx="6098344" cy="369332"/>
          </a:xfrm>
          <a:prstGeom prst="rect">
            <a:avLst/>
          </a:prstGeom>
          <a:noFill/>
        </p:spPr>
        <p:txBody>
          <a:bodyPr wrap="square">
            <a:spAutoFit/>
          </a:bodyPr>
          <a:lstStyle/>
          <a:p>
            <a:pPr algn="l"/>
            <a:r>
              <a:rPr lang="zh-CN" altLang="en-US" b="1" i="0" dirty="0">
                <a:solidFill>
                  <a:srgbClr val="333333"/>
                </a:solidFill>
                <a:effectLst/>
                <a:latin typeface="Arial" panose="020B0604020202020204" pitchFamily="34" charset="0"/>
              </a:rPr>
              <a:t>万达长白山国际滑雪场</a:t>
            </a:r>
          </a:p>
        </p:txBody>
      </p:sp>
    </p:spTree>
    <p:extLst>
      <p:ext uri="{BB962C8B-B14F-4D97-AF65-F5344CB8AC3E}">
        <p14:creationId xmlns:p14="http://schemas.microsoft.com/office/powerpoint/2010/main" val="2796359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911AD-20CF-4313-9490-DD1AEBFA9FA2}"/>
              </a:ext>
            </a:extLst>
          </p:cNvPr>
          <p:cNvSpPr>
            <a:spLocks noGrp="1"/>
          </p:cNvSpPr>
          <p:nvPr>
            <p:ph type="title"/>
          </p:nvPr>
        </p:nvSpPr>
        <p:spPr/>
        <p:txBody>
          <a:bodyPr/>
          <a:lstStyle/>
          <a:p>
            <a:r>
              <a:rPr lang="zh-CN" altLang="en-US" dirty="0"/>
              <a:t>长白山：西坡</a:t>
            </a:r>
          </a:p>
        </p:txBody>
      </p:sp>
      <p:sp>
        <p:nvSpPr>
          <p:cNvPr id="9" name="文本框 8">
            <a:extLst>
              <a:ext uri="{FF2B5EF4-FFF2-40B4-BE49-F238E27FC236}">
                <a16:creationId xmlns:a16="http://schemas.microsoft.com/office/drawing/2014/main" id="{6CB8A169-B612-42B3-B854-8BB4097573ED}"/>
              </a:ext>
            </a:extLst>
          </p:cNvPr>
          <p:cNvSpPr txBox="1"/>
          <p:nvPr/>
        </p:nvSpPr>
        <p:spPr>
          <a:xfrm>
            <a:off x="7572376" y="4719547"/>
            <a:ext cx="3932236" cy="1200329"/>
          </a:xfrm>
          <a:prstGeom prst="rect">
            <a:avLst/>
          </a:prstGeom>
          <a:noFill/>
        </p:spPr>
        <p:txBody>
          <a:bodyPr wrap="square">
            <a:spAutoFit/>
          </a:bodyPr>
          <a:lstStyle/>
          <a:p>
            <a:r>
              <a:rPr lang="zh-CN" altLang="en-US" b="0" i="0" dirty="0">
                <a:solidFill>
                  <a:srgbClr val="666666"/>
                </a:solidFill>
                <a:effectLst/>
                <a:latin typeface="Arial" panose="020B0604020202020204" pitchFamily="34" charset="0"/>
              </a:rPr>
              <a:t>需要走几百级阶梯，一步步登顶，看到天池全貌。</a:t>
            </a:r>
            <a:endParaRPr lang="en-US" altLang="zh-CN" b="0" i="0" dirty="0">
              <a:solidFill>
                <a:srgbClr val="666666"/>
              </a:solidFill>
              <a:effectLst/>
              <a:latin typeface="Arial" panose="020B0604020202020204" pitchFamily="34" charset="0"/>
            </a:endParaRPr>
          </a:p>
          <a:p>
            <a:r>
              <a:rPr lang="zh-CN" altLang="en-US" b="0" i="0" dirty="0">
                <a:solidFill>
                  <a:srgbClr val="666666"/>
                </a:solidFill>
                <a:effectLst/>
                <a:latin typeface="Arial" panose="020B0604020202020204" pitchFamily="34" charset="0"/>
              </a:rPr>
              <a:t>可以看锦江大峡谷，高山花园，长白山滑雪场，老虎背</a:t>
            </a:r>
            <a:endParaRPr lang="zh-CN" altLang="en-US" dirty="0"/>
          </a:p>
        </p:txBody>
      </p:sp>
      <p:pic>
        <p:nvPicPr>
          <p:cNvPr id="7176" name="Picture 8">
            <a:extLst>
              <a:ext uri="{FF2B5EF4-FFF2-40B4-BE49-F238E27FC236}">
                <a16:creationId xmlns:a16="http://schemas.microsoft.com/office/drawing/2014/main" id="{09DDB439-0D46-44F3-9BCB-E86AD2B9F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44633"/>
            <a:ext cx="5575062" cy="370577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长白山天池居然长出了一个巨大怪物- 太阳信息网">
            <a:extLst>
              <a:ext uri="{FF2B5EF4-FFF2-40B4-BE49-F238E27FC236}">
                <a16:creationId xmlns:a16="http://schemas.microsoft.com/office/drawing/2014/main" id="{FC6B995A-58FD-4873-8E5C-D835496F2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88" y="2270876"/>
            <a:ext cx="6624853" cy="370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533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911AD-20CF-4313-9490-DD1AEBFA9FA2}"/>
              </a:ext>
            </a:extLst>
          </p:cNvPr>
          <p:cNvSpPr>
            <a:spLocks noGrp="1"/>
          </p:cNvSpPr>
          <p:nvPr>
            <p:ph type="title"/>
          </p:nvPr>
        </p:nvSpPr>
        <p:spPr/>
        <p:txBody>
          <a:bodyPr/>
          <a:lstStyle/>
          <a:p>
            <a:r>
              <a:rPr lang="zh-CN" altLang="en-US" dirty="0"/>
              <a:t>长白山：南坡</a:t>
            </a:r>
          </a:p>
        </p:txBody>
      </p:sp>
      <p:sp>
        <p:nvSpPr>
          <p:cNvPr id="9" name="文本框 8">
            <a:extLst>
              <a:ext uri="{FF2B5EF4-FFF2-40B4-BE49-F238E27FC236}">
                <a16:creationId xmlns:a16="http://schemas.microsoft.com/office/drawing/2014/main" id="{6CB8A169-B612-42B3-B854-8BB4097573ED}"/>
              </a:ext>
            </a:extLst>
          </p:cNvPr>
          <p:cNvSpPr txBox="1"/>
          <p:nvPr/>
        </p:nvSpPr>
        <p:spPr>
          <a:xfrm>
            <a:off x="8125556" y="4676685"/>
            <a:ext cx="2786061" cy="646331"/>
          </a:xfrm>
          <a:prstGeom prst="rect">
            <a:avLst/>
          </a:prstGeom>
          <a:noFill/>
        </p:spPr>
        <p:txBody>
          <a:bodyPr wrap="square">
            <a:spAutoFit/>
          </a:bodyPr>
          <a:lstStyle/>
          <a:p>
            <a:r>
              <a:rPr lang="zh-CN" altLang="en-US" b="0" i="0" dirty="0">
                <a:solidFill>
                  <a:srgbClr val="666666"/>
                </a:solidFill>
                <a:effectLst/>
                <a:latin typeface="Arial" panose="020B0604020202020204" pitchFamily="34" charset="0"/>
              </a:rPr>
              <a:t>体验林海雪原、雪地穿越徒步、看当地人生活状态</a:t>
            </a:r>
            <a:endParaRPr lang="zh-CN" altLang="en-US" dirty="0"/>
          </a:p>
        </p:txBody>
      </p:sp>
      <p:pic>
        <p:nvPicPr>
          <p:cNvPr id="6152" name="Picture 8">
            <a:extLst>
              <a:ext uri="{FF2B5EF4-FFF2-40B4-BE49-F238E27FC236}">
                <a16:creationId xmlns:a16="http://schemas.microsoft.com/office/drawing/2014/main" id="{42EE75BC-4218-4577-B17A-AC0CF73F8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1012" y="657003"/>
            <a:ext cx="5699495" cy="34196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1765C4A-2338-4FCF-90BB-915D99DA4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562" y="1905000"/>
            <a:ext cx="64770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860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956360DA-A439-46E2-896E-57295DC7D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881" y="2450702"/>
            <a:ext cx="10028237" cy="375071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67A3A41-7309-44AC-AFB1-C5808B0B96BC}"/>
              </a:ext>
            </a:extLst>
          </p:cNvPr>
          <p:cNvSpPr txBox="1"/>
          <p:nvPr/>
        </p:nvSpPr>
        <p:spPr>
          <a:xfrm>
            <a:off x="1779285" y="1158785"/>
            <a:ext cx="9579278" cy="923330"/>
          </a:xfrm>
          <a:prstGeom prst="rect">
            <a:avLst/>
          </a:prstGeom>
          <a:noFill/>
        </p:spPr>
        <p:txBody>
          <a:bodyPr wrap="square">
            <a:spAutoFit/>
          </a:bodyPr>
          <a:lstStyle/>
          <a:p>
            <a:r>
              <a:rPr lang="zh-CN" altLang="en-US" b="0" i="0" dirty="0">
                <a:solidFill>
                  <a:srgbClr val="666666"/>
                </a:solidFill>
                <a:effectLst/>
                <a:latin typeface="Arial" panose="020B0604020202020204" pitchFamily="34" charset="0"/>
              </a:rPr>
              <a:t>冬春季：直到</a:t>
            </a:r>
            <a:r>
              <a:rPr lang="en-US" altLang="zh-CN" b="0" i="0" dirty="0">
                <a:solidFill>
                  <a:srgbClr val="666666"/>
                </a:solidFill>
                <a:effectLst/>
                <a:latin typeface="Arial" panose="020B0604020202020204" pitchFamily="34" charset="0"/>
              </a:rPr>
              <a:t>5</a:t>
            </a:r>
            <a:r>
              <a:rPr lang="zh-CN" altLang="en-US" b="0" i="0" dirty="0">
                <a:solidFill>
                  <a:srgbClr val="666666"/>
                </a:solidFill>
                <a:effectLst/>
                <a:latin typeface="Arial" panose="020B0604020202020204" pitchFamily="34" charset="0"/>
              </a:rPr>
              <a:t>月初，可以看冰封天池，气温</a:t>
            </a:r>
            <a:r>
              <a:rPr lang="en-US" altLang="zh-CN" b="0" i="0" dirty="0">
                <a:solidFill>
                  <a:srgbClr val="666666"/>
                </a:solidFill>
                <a:effectLst/>
                <a:latin typeface="Arial" panose="020B0604020202020204" pitchFamily="34" charset="0"/>
              </a:rPr>
              <a:t>-6</a:t>
            </a:r>
            <a:r>
              <a:rPr lang="zh-CN" altLang="en-US" dirty="0">
                <a:solidFill>
                  <a:srgbClr val="666666"/>
                </a:solidFill>
                <a:latin typeface="Arial" panose="020B0604020202020204" pitchFamily="34" charset="0"/>
              </a:rPr>
              <a:t> ℃ </a:t>
            </a:r>
            <a:r>
              <a:rPr lang="zh-CN" altLang="en-US" b="0" i="0" dirty="0">
                <a:solidFill>
                  <a:srgbClr val="666666"/>
                </a:solidFill>
                <a:effectLst/>
                <a:latin typeface="Arial" panose="020B0604020202020204" pitchFamily="34" charset="0"/>
              </a:rPr>
              <a:t>到</a:t>
            </a:r>
            <a:r>
              <a:rPr lang="en-US" altLang="zh-CN" b="0" i="0" dirty="0">
                <a:solidFill>
                  <a:srgbClr val="666666"/>
                </a:solidFill>
                <a:effectLst/>
                <a:latin typeface="Arial" panose="020B0604020202020204" pitchFamily="34" charset="0"/>
              </a:rPr>
              <a:t>10</a:t>
            </a:r>
            <a:r>
              <a:rPr lang="zh-CN" altLang="en-US" dirty="0">
                <a:solidFill>
                  <a:srgbClr val="666666"/>
                </a:solidFill>
                <a:latin typeface="Arial" panose="020B0604020202020204" pitchFamily="34" charset="0"/>
              </a:rPr>
              <a:t>℃</a:t>
            </a:r>
            <a:endParaRPr lang="en-US" altLang="zh-CN" dirty="0">
              <a:solidFill>
                <a:srgbClr val="666666"/>
              </a:solidFill>
              <a:latin typeface="Arial" panose="020B0604020202020204" pitchFamily="34" charset="0"/>
            </a:endParaRPr>
          </a:p>
          <a:p>
            <a:r>
              <a:rPr lang="zh-CN" altLang="en-US" dirty="0">
                <a:solidFill>
                  <a:srgbClr val="666666"/>
                </a:solidFill>
                <a:latin typeface="Arial" panose="020B0604020202020204" pitchFamily="34" charset="0"/>
              </a:rPr>
              <a:t>夏秋季：每年</a:t>
            </a:r>
            <a:r>
              <a:rPr lang="en-US" altLang="zh-CN" dirty="0">
                <a:solidFill>
                  <a:srgbClr val="666666"/>
                </a:solidFill>
                <a:latin typeface="Arial" panose="020B0604020202020204" pitchFamily="34" charset="0"/>
              </a:rPr>
              <a:t>6-9</a:t>
            </a:r>
            <a:r>
              <a:rPr lang="zh-CN" altLang="en-US" dirty="0">
                <a:solidFill>
                  <a:srgbClr val="666666"/>
                </a:solidFill>
                <a:latin typeface="Arial" panose="020B0604020202020204" pitchFamily="34" charset="0"/>
              </a:rPr>
              <a:t>月份，制备和鲜花，适宜摄影，采摘，徒步等</a:t>
            </a:r>
            <a:endParaRPr lang="en-US" altLang="zh-CN" dirty="0">
              <a:solidFill>
                <a:srgbClr val="666666"/>
              </a:solidFill>
              <a:latin typeface="Arial" panose="020B0604020202020204" pitchFamily="34" charset="0"/>
            </a:endParaRPr>
          </a:p>
          <a:p>
            <a:r>
              <a:rPr lang="zh-CN" altLang="en-US" dirty="0">
                <a:solidFill>
                  <a:srgbClr val="666666"/>
                </a:solidFill>
                <a:latin typeface="Arial" panose="020B0604020202020204" pitchFamily="34" charset="0"/>
              </a:rPr>
              <a:t>秋冬季：</a:t>
            </a:r>
            <a:r>
              <a:rPr lang="en-US" altLang="zh-CN" dirty="0">
                <a:solidFill>
                  <a:srgbClr val="666666"/>
                </a:solidFill>
                <a:latin typeface="Arial" panose="020B0604020202020204" pitchFamily="34" charset="0"/>
              </a:rPr>
              <a:t>10-4</a:t>
            </a:r>
            <a:r>
              <a:rPr lang="zh-CN" altLang="en-US" dirty="0">
                <a:solidFill>
                  <a:srgbClr val="666666"/>
                </a:solidFill>
                <a:latin typeface="Arial" panose="020B0604020202020204" pitchFamily="34" charset="0"/>
              </a:rPr>
              <a:t>月底，山顶严寒，温度在</a:t>
            </a:r>
            <a:r>
              <a:rPr lang="en-US" altLang="zh-CN" dirty="0">
                <a:solidFill>
                  <a:srgbClr val="666666"/>
                </a:solidFill>
                <a:latin typeface="Arial" panose="020B0604020202020204" pitchFamily="34" charset="0"/>
              </a:rPr>
              <a:t>-35</a:t>
            </a:r>
            <a:r>
              <a:rPr lang="zh-CN" altLang="en-US" dirty="0">
                <a:solidFill>
                  <a:srgbClr val="666666"/>
                </a:solidFill>
                <a:latin typeface="Arial" panose="020B0604020202020204" pitchFamily="34" charset="0"/>
              </a:rPr>
              <a:t>℃到</a:t>
            </a:r>
            <a:r>
              <a:rPr lang="en-US" altLang="zh-CN" dirty="0">
                <a:solidFill>
                  <a:srgbClr val="666666"/>
                </a:solidFill>
                <a:latin typeface="Arial" panose="020B0604020202020204" pitchFamily="34" charset="0"/>
              </a:rPr>
              <a:t>-40</a:t>
            </a:r>
            <a:r>
              <a:rPr lang="zh-CN" altLang="en-US" dirty="0">
                <a:solidFill>
                  <a:srgbClr val="666666"/>
                </a:solidFill>
                <a:latin typeface="Arial" panose="020B0604020202020204" pitchFamily="34" charset="0"/>
              </a:rPr>
              <a:t>℃之间，呈现极地隆冬景象</a:t>
            </a:r>
            <a:endParaRPr lang="zh-CN" altLang="en-US" dirty="0"/>
          </a:p>
        </p:txBody>
      </p:sp>
    </p:spTree>
    <p:extLst>
      <p:ext uri="{BB962C8B-B14F-4D97-AF65-F5344CB8AC3E}">
        <p14:creationId xmlns:p14="http://schemas.microsoft.com/office/powerpoint/2010/main" val="3672874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F84C3B-9174-42E7-A8C0-969E309B5C8F}"/>
              </a:ext>
            </a:extLst>
          </p:cNvPr>
          <p:cNvSpPr>
            <a:spLocks noGrp="1"/>
          </p:cNvSpPr>
          <p:nvPr>
            <p:ph type="title"/>
          </p:nvPr>
        </p:nvSpPr>
        <p:spPr>
          <a:xfrm>
            <a:off x="2592925" y="624110"/>
            <a:ext cx="1307563" cy="704628"/>
          </a:xfrm>
        </p:spPr>
        <p:txBody>
          <a:bodyPr/>
          <a:lstStyle/>
          <a:p>
            <a:r>
              <a:rPr lang="zh-CN" altLang="en-US" b="0" i="0" dirty="0">
                <a:solidFill>
                  <a:srgbClr val="333333"/>
                </a:solidFill>
                <a:effectLst/>
                <a:latin typeface="Arial" panose="020B0604020202020204" pitchFamily="34" charset="0"/>
              </a:rPr>
              <a:t>漠河</a:t>
            </a:r>
            <a:endParaRPr lang="zh-CN" altLang="en-US" dirty="0"/>
          </a:p>
        </p:txBody>
      </p:sp>
      <p:pic>
        <p:nvPicPr>
          <p:cNvPr id="10246" name="Picture 6">
            <a:extLst>
              <a:ext uri="{FF2B5EF4-FFF2-40B4-BE49-F238E27FC236}">
                <a16:creationId xmlns:a16="http://schemas.microsoft.com/office/drawing/2014/main" id="{26919209-1D62-4156-8A96-A2C140F7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01" y="1539248"/>
            <a:ext cx="6572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03E2F45-6A8D-4EB4-9900-BC9A5CC978C7}"/>
              </a:ext>
            </a:extLst>
          </p:cNvPr>
          <p:cNvSpPr txBox="1"/>
          <p:nvPr/>
        </p:nvSpPr>
        <p:spPr>
          <a:xfrm>
            <a:off x="3109856" y="5864558"/>
            <a:ext cx="1429939" cy="369332"/>
          </a:xfrm>
          <a:prstGeom prst="rect">
            <a:avLst/>
          </a:prstGeom>
          <a:noFill/>
        </p:spPr>
        <p:txBody>
          <a:bodyPr wrap="square">
            <a:spAutoFit/>
          </a:bodyPr>
          <a:lstStyle/>
          <a:p>
            <a:r>
              <a:rPr lang="zh-CN" altLang="en-US" dirty="0"/>
              <a:t>北极村</a:t>
            </a:r>
          </a:p>
        </p:txBody>
      </p:sp>
      <p:pic>
        <p:nvPicPr>
          <p:cNvPr id="10250" name="Picture 10">
            <a:extLst>
              <a:ext uri="{FF2B5EF4-FFF2-40B4-BE49-F238E27FC236}">
                <a16:creationId xmlns:a16="http://schemas.microsoft.com/office/drawing/2014/main" id="{EC1F664D-2FC3-430C-85C9-49CD46B02A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812" r="6674"/>
          <a:stretch/>
        </p:blipFill>
        <p:spPr bwMode="auto">
          <a:xfrm>
            <a:off x="7544850" y="1666875"/>
            <a:ext cx="4108449" cy="352425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769223BF-1D40-4CE5-B1DB-EA543ED35B6D}"/>
              </a:ext>
            </a:extLst>
          </p:cNvPr>
          <p:cNvSpPr txBox="1"/>
          <p:nvPr/>
        </p:nvSpPr>
        <p:spPr>
          <a:xfrm>
            <a:off x="8904685" y="5294590"/>
            <a:ext cx="1753790" cy="369332"/>
          </a:xfrm>
          <a:prstGeom prst="rect">
            <a:avLst/>
          </a:prstGeom>
          <a:noFill/>
        </p:spPr>
        <p:txBody>
          <a:bodyPr wrap="square">
            <a:spAutoFit/>
          </a:bodyPr>
          <a:lstStyle/>
          <a:p>
            <a:r>
              <a:rPr lang="zh-CN" altLang="en-US" b="0" i="0" dirty="0">
                <a:solidFill>
                  <a:srgbClr val="333333"/>
                </a:solidFill>
                <a:effectLst/>
                <a:latin typeface="Arial" panose="020B0604020202020204" pitchFamily="34" charset="0"/>
              </a:rPr>
              <a:t>中国最北哨所</a:t>
            </a:r>
            <a:endParaRPr lang="zh-CN" altLang="en-US" dirty="0"/>
          </a:p>
        </p:txBody>
      </p:sp>
    </p:spTree>
    <p:extLst>
      <p:ext uri="{BB962C8B-B14F-4D97-AF65-F5344CB8AC3E}">
        <p14:creationId xmlns:p14="http://schemas.microsoft.com/office/powerpoint/2010/main" val="1328521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82CAB5-8B95-4DD7-9D37-D3A0ADF41539}"/>
              </a:ext>
            </a:extLst>
          </p:cNvPr>
          <p:cNvSpPr>
            <a:spLocks noGrp="1"/>
          </p:cNvSpPr>
          <p:nvPr>
            <p:ph type="title"/>
          </p:nvPr>
        </p:nvSpPr>
        <p:spPr/>
        <p:txBody>
          <a:bodyPr/>
          <a:lstStyle/>
          <a:p>
            <a:r>
              <a:rPr lang="zh-CN" altLang="en-US" dirty="0"/>
              <a:t>沈阳故宫 （</a:t>
            </a:r>
            <a:r>
              <a:rPr lang="zh-CN" altLang="en-US" b="0" i="0" dirty="0">
                <a:solidFill>
                  <a:srgbClr val="333333"/>
                </a:solidFill>
                <a:effectLst/>
                <a:latin typeface="Helvetica Neue"/>
              </a:rPr>
              <a:t>盛京皇宫）</a:t>
            </a:r>
            <a:br>
              <a:rPr lang="en-US" altLang="zh-CN" b="0" i="0" dirty="0">
                <a:solidFill>
                  <a:srgbClr val="333333"/>
                </a:solidFill>
                <a:effectLst/>
                <a:latin typeface="Helvetica Neue"/>
              </a:rPr>
            </a:br>
            <a:r>
              <a:rPr lang="en-US" altLang="zh-CN" b="0" i="0" dirty="0">
                <a:solidFill>
                  <a:srgbClr val="333333"/>
                </a:solidFill>
                <a:effectLst/>
                <a:latin typeface="Helvetica Neue"/>
              </a:rPr>
              <a:t>							</a:t>
            </a:r>
            <a:r>
              <a:rPr lang="en-US" altLang="zh-CN" sz="2000" b="0" i="0" dirty="0">
                <a:solidFill>
                  <a:srgbClr val="333333"/>
                </a:solidFill>
                <a:effectLst/>
                <a:latin typeface="Helvetica Neue"/>
              </a:rPr>
              <a:t>——</a:t>
            </a:r>
            <a:r>
              <a:rPr lang="zh-CN" altLang="en-US" sz="2000" dirty="0"/>
              <a:t>沈阳清皇宫、世界文化遗产</a:t>
            </a:r>
            <a:r>
              <a:rPr lang="en-US" altLang="zh-CN" sz="2000" dirty="0"/>
              <a:t>		</a:t>
            </a:r>
            <a:endParaRPr lang="zh-CN" altLang="en-US" dirty="0"/>
          </a:p>
        </p:txBody>
      </p:sp>
      <p:pic>
        <p:nvPicPr>
          <p:cNvPr id="11266" name="Picture 2">
            <a:extLst>
              <a:ext uri="{FF2B5EF4-FFF2-40B4-BE49-F238E27FC236}">
                <a16:creationId xmlns:a16="http://schemas.microsoft.com/office/drawing/2014/main" id="{6B551770-D508-4354-9004-970B09104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 y="1905000"/>
            <a:ext cx="6290573" cy="419576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6A65F37A-8642-4655-8A91-A4D45A481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768" y="2425246"/>
            <a:ext cx="4700588" cy="315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114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82CAB5-8B95-4DD7-9D37-D3A0ADF41539}"/>
              </a:ext>
            </a:extLst>
          </p:cNvPr>
          <p:cNvSpPr>
            <a:spLocks noGrp="1"/>
          </p:cNvSpPr>
          <p:nvPr>
            <p:ph type="title"/>
          </p:nvPr>
        </p:nvSpPr>
        <p:spPr/>
        <p:txBody>
          <a:bodyPr/>
          <a:lstStyle/>
          <a:p>
            <a:r>
              <a:rPr lang="zh-CN" altLang="en-US" dirty="0"/>
              <a:t>沈阳故宫 （</a:t>
            </a:r>
            <a:r>
              <a:rPr lang="zh-CN" altLang="en-US" b="0" i="0" dirty="0">
                <a:solidFill>
                  <a:srgbClr val="333333"/>
                </a:solidFill>
                <a:effectLst/>
                <a:latin typeface="Helvetica Neue"/>
              </a:rPr>
              <a:t>盛京皇宫）</a:t>
            </a:r>
            <a:br>
              <a:rPr lang="en-US" altLang="zh-CN" b="0" i="0" dirty="0">
                <a:solidFill>
                  <a:srgbClr val="333333"/>
                </a:solidFill>
                <a:effectLst/>
                <a:latin typeface="Helvetica Neue"/>
              </a:rPr>
            </a:br>
            <a:r>
              <a:rPr lang="en-US" altLang="zh-CN" b="0" i="0" dirty="0">
                <a:solidFill>
                  <a:srgbClr val="333333"/>
                </a:solidFill>
                <a:effectLst/>
                <a:latin typeface="Helvetica Neue"/>
              </a:rPr>
              <a:t>							</a:t>
            </a:r>
            <a:r>
              <a:rPr lang="en-US" altLang="zh-CN" sz="2000" b="0" i="0" dirty="0">
                <a:solidFill>
                  <a:srgbClr val="333333"/>
                </a:solidFill>
                <a:effectLst/>
                <a:latin typeface="Helvetica Neue"/>
              </a:rPr>
              <a:t>——</a:t>
            </a:r>
            <a:r>
              <a:rPr lang="zh-CN" altLang="en-US" sz="2000" dirty="0"/>
              <a:t>沈阳清皇宫、世界文化遗产</a:t>
            </a:r>
            <a:r>
              <a:rPr lang="en-US" altLang="zh-CN" sz="2000" dirty="0"/>
              <a:t>		</a:t>
            </a:r>
            <a:endParaRPr lang="zh-CN" altLang="en-US" dirty="0"/>
          </a:p>
        </p:txBody>
      </p:sp>
      <p:pic>
        <p:nvPicPr>
          <p:cNvPr id="12292" name="Picture 4">
            <a:extLst>
              <a:ext uri="{FF2B5EF4-FFF2-40B4-BE49-F238E27FC236}">
                <a16:creationId xmlns:a16="http://schemas.microsoft.com/office/drawing/2014/main" id="{D941B49A-5D4C-4845-A75E-DE366B0BF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8733" y="1904997"/>
            <a:ext cx="3181485" cy="473931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969DD3AB-602C-4C88-89EC-7A29AADFF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298" y="1904997"/>
            <a:ext cx="3181486" cy="4739317"/>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B51CAB88-1982-49C1-B887-25A1CD376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562" y="1904998"/>
            <a:ext cx="3104691" cy="473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615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53F9E-BB10-462F-AB03-EA2A85CD10E1}"/>
              </a:ext>
            </a:extLst>
          </p:cNvPr>
          <p:cNvSpPr>
            <a:spLocks noGrp="1"/>
          </p:cNvSpPr>
          <p:nvPr>
            <p:ph type="title"/>
          </p:nvPr>
        </p:nvSpPr>
        <p:spPr>
          <a:xfrm>
            <a:off x="1640156" y="739599"/>
            <a:ext cx="3931969" cy="674864"/>
          </a:xfrm>
        </p:spPr>
        <p:txBody>
          <a:bodyPr>
            <a:normAutofit/>
          </a:bodyPr>
          <a:lstStyle/>
          <a:p>
            <a:pPr algn="l" fontAlgn="base"/>
            <a:r>
              <a:rPr lang="zh-CN" altLang="en-US" sz="2800" b="1" i="0" dirty="0">
                <a:solidFill>
                  <a:srgbClr val="444444"/>
                </a:solidFill>
                <a:effectLst/>
                <a:latin typeface="Helvetica" panose="020B0604020202020204" pitchFamily="34" charset="0"/>
              </a:rPr>
              <a:t>中国哈尔滨国际冰雪节</a:t>
            </a:r>
          </a:p>
        </p:txBody>
      </p:sp>
      <p:pic>
        <p:nvPicPr>
          <p:cNvPr id="9218" name="Picture 2">
            <a:extLst>
              <a:ext uri="{FF2B5EF4-FFF2-40B4-BE49-F238E27FC236}">
                <a16:creationId xmlns:a16="http://schemas.microsoft.com/office/drawing/2014/main" id="{BCD743CD-DE64-435E-891F-38939A325D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85434" y="3798361"/>
            <a:ext cx="4387523" cy="292286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F90F87B-D87D-4ED4-9A2B-22BBC615348C}"/>
              </a:ext>
            </a:extLst>
          </p:cNvPr>
          <p:cNvSpPr txBox="1"/>
          <p:nvPr/>
        </p:nvSpPr>
        <p:spPr>
          <a:xfrm>
            <a:off x="5117393" y="5593593"/>
            <a:ext cx="1468041" cy="369332"/>
          </a:xfrm>
          <a:prstGeom prst="rect">
            <a:avLst/>
          </a:prstGeom>
          <a:noFill/>
        </p:spPr>
        <p:txBody>
          <a:bodyPr wrap="square">
            <a:spAutoFit/>
          </a:bodyPr>
          <a:lstStyle/>
          <a:p>
            <a:pPr algn="l"/>
            <a:r>
              <a:rPr lang="zh-CN" altLang="en-US" b="1" i="0" dirty="0">
                <a:solidFill>
                  <a:srgbClr val="333333"/>
                </a:solidFill>
                <a:effectLst/>
                <a:latin typeface="Arial" panose="020B0604020202020204" pitchFamily="34" charset="0"/>
              </a:rPr>
              <a:t>冰雪大世界</a:t>
            </a:r>
          </a:p>
        </p:txBody>
      </p:sp>
      <p:pic>
        <p:nvPicPr>
          <p:cNvPr id="9220" name="Picture 4" descr="中国哈尔滨国际冰雪节开放，冰雕最美建筑| ArchDaily">
            <a:extLst>
              <a:ext uri="{FF2B5EF4-FFF2-40B4-BE49-F238E27FC236}">
                <a16:creationId xmlns:a16="http://schemas.microsoft.com/office/drawing/2014/main" id="{B7460FA0-B230-49AA-AE24-754350B5A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434" y="244402"/>
            <a:ext cx="5373832" cy="341775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72CD9A6-45A7-4AA8-9215-6985EE54428D}"/>
              </a:ext>
            </a:extLst>
          </p:cNvPr>
          <p:cNvSpPr txBox="1"/>
          <p:nvPr/>
        </p:nvSpPr>
        <p:spPr>
          <a:xfrm>
            <a:off x="1883044" y="4953720"/>
            <a:ext cx="6093618" cy="369332"/>
          </a:xfrm>
          <a:prstGeom prst="rect">
            <a:avLst/>
          </a:prstGeom>
          <a:noFill/>
        </p:spPr>
        <p:txBody>
          <a:bodyPr wrap="square">
            <a:spAutoFit/>
          </a:bodyPr>
          <a:lstStyle/>
          <a:p>
            <a:r>
              <a:rPr lang="zh-CN" altLang="en-US" dirty="0"/>
              <a:t>哈尔滨圣索菲亚大教堂</a:t>
            </a:r>
          </a:p>
        </p:txBody>
      </p:sp>
      <p:pic>
        <p:nvPicPr>
          <p:cNvPr id="7" name="图片 6">
            <a:extLst>
              <a:ext uri="{FF2B5EF4-FFF2-40B4-BE49-F238E27FC236}">
                <a16:creationId xmlns:a16="http://schemas.microsoft.com/office/drawing/2014/main" id="{F53F5BD6-A7C3-4189-BA08-AED81211B425}"/>
              </a:ext>
            </a:extLst>
          </p:cNvPr>
          <p:cNvPicPr>
            <a:picLocks noChangeAspect="1"/>
          </p:cNvPicPr>
          <p:nvPr/>
        </p:nvPicPr>
        <p:blipFill>
          <a:blip r:embed="rId4"/>
          <a:stretch>
            <a:fillRect/>
          </a:stretch>
        </p:blipFill>
        <p:spPr>
          <a:xfrm>
            <a:off x="628030" y="1953280"/>
            <a:ext cx="5450750" cy="2922866"/>
          </a:xfrm>
          <a:prstGeom prst="rect">
            <a:avLst/>
          </a:prstGeom>
        </p:spPr>
      </p:pic>
    </p:spTree>
    <p:extLst>
      <p:ext uri="{BB962C8B-B14F-4D97-AF65-F5344CB8AC3E}">
        <p14:creationId xmlns:p14="http://schemas.microsoft.com/office/powerpoint/2010/main" val="1135656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BC288-BD0A-44AB-8601-41A1EBE039FB}"/>
              </a:ext>
            </a:extLst>
          </p:cNvPr>
          <p:cNvSpPr>
            <a:spLocks noGrp="1"/>
          </p:cNvSpPr>
          <p:nvPr>
            <p:ph type="title"/>
          </p:nvPr>
        </p:nvSpPr>
        <p:spPr>
          <a:xfrm>
            <a:off x="4536027" y="2769394"/>
            <a:ext cx="3736436" cy="1319211"/>
          </a:xfrm>
        </p:spPr>
        <p:txBody>
          <a:bodyPr/>
          <a:lstStyle/>
          <a:p>
            <a:r>
              <a:rPr lang="en-US" altLang="zh-CN" dirty="0"/>
              <a:t>Thank you</a:t>
            </a:r>
            <a:r>
              <a:rPr lang="zh-CN" altLang="en-US" dirty="0"/>
              <a:t>！</a:t>
            </a:r>
          </a:p>
        </p:txBody>
      </p:sp>
    </p:spTree>
    <p:extLst>
      <p:ext uri="{BB962C8B-B14F-4D97-AF65-F5344CB8AC3E}">
        <p14:creationId xmlns:p14="http://schemas.microsoft.com/office/powerpoint/2010/main" val="2939466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内容占位符 8">
            <a:extLst>
              <a:ext uri="{FF2B5EF4-FFF2-40B4-BE49-F238E27FC236}">
                <a16:creationId xmlns:a16="http://schemas.microsoft.com/office/drawing/2014/main" id="{E70B2D59-8727-4D32-ADD5-BF2759C5F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003" y="2841673"/>
            <a:ext cx="5638356" cy="3758903"/>
          </a:xfrm>
        </p:spPr>
      </p:pic>
      <p:pic>
        <p:nvPicPr>
          <p:cNvPr id="10" name="内容占位符 4">
            <a:extLst>
              <a:ext uri="{FF2B5EF4-FFF2-40B4-BE49-F238E27FC236}">
                <a16:creationId xmlns:a16="http://schemas.microsoft.com/office/drawing/2014/main" id="{71BD452D-B33F-42F1-A329-94049B7AA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891" y="257424"/>
            <a:ext cx="6440714" cy="4293811"/>
          </a:xfrm>
          <a:prstGeom prst="rect">
            <a:avLst/>
          </a:prstGeom>
        </p:spPr>
      </p:pic>
    </p:spTree>
    <p:extLst>
      <p:ext uri="{BB962C8B-B14F-4D97-AF65-F5344CB8AC3E}">
        <p14:creationId xmlns:p14="http://schemas.microsoft.com/office/powerpoint/2010/main" val="1237947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143B4-C41F-4695-B3BC-58B29592E189}"/>
              </a:ext>
            </a:extLst>
          </p:cNvPr>
          <p:cNvSpPr>
            <a:spLocks noGrp="1"/>
          </p:cNvSpPr>
          <p:nvPr>
            <p:ph type="title"/>
          </p:nvPr>
        </p:nvSpPr>
        <p:spPr/>
        <p:txBody>
          <a:bodyPr/>
          <a:lstStyle/>
          <a:p>
            <a:endParaRPr lang="zh-CN" altLang="en-US" dirty="0"/>
          </a:p>
        </p:txBody>
      </p:sp>
      <p:pic>
        <p:nvPicPr>
          <p:cNvPr id="2050" name="Picture 2">
            <a:extLst>
              <a:ext uri="{FF2B5EF4-FFF2-40B4-BE49-F238E27FC236}">
                <a16:creationId xmlns:a16="http://schemas.microsoft.com/office/drawing/2014/main" id="{FC04ACC7-38A3-4023-A43D-3DE289649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79" y="835126"/>
            <a:ext cx="7350952" cy="5788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DE44A0F-2B29-42F2-A22D-0C1058DE669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874171" y="1905000"/>
            <a:ext cx="4007094" cy="4232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1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1B52C-E63E-45B5-8237-4AC49D099706}"/>
              </a:ext>
            </a:extLst>
          </p:cNvPr>
          <p:cNvSpPr>
            <a:spLocks noGrp="1"/>
          </p:cNvSpPr>
          <p:nvPr>
            <p:ph type="title"/>
          </p:nvPr>
        </p:nvSpPr>
        <p:spPr>
          <a:xfrm>
            <a:off x="1808322" y="576045"/>
            <a:ext cx="5192151" cy="1500112"/>
          </a:xfrm>
        </p:spPr>
        <p:txBody>
          <a:bodyPr>
            <a:normAutofit/>
          </a:bodyPr>
          <a:lstStyle/>
          <a:p>
            <a:r>
              <a:rPr lang="zh-CN" altLang="en-US" dirty="0"/>
              <a:t>特产：药材</a:t>
            </a:r>
            <a:br>
              <a:rPr lang="en-US" altLang="zh-CN" dirty="0"/>
            </a:br>
            <a:r>
              <a:rPr lang="zh-CN" altLang="en-US" sz="2000" dirty="0"/>
              <a:t>东北三宝：人参鹿茸貂皮（</a:t>
            </a:r>
            <a:r>
              <a:rPr lang="zh-CN" altLang="en-US" sz="2000" b="0" i="0" dirty="0">
                <a:solidFill>
                  <a:srgbClr val="4D5156"/>
                </a:solidFill>
                <a:effectLst/>
                <a:latin typeface="arial" panose="020B0604020202020204" pitchFamily="34" charset="0"/>
              </a:rPr>
              <a:t>人参貂皮乌拉草）</a:t>
            </a:r>
            <a:br>
              <a:rPr lang="en-US" altLang="zh-CN" sz="2000" b="0" i="0" dirty="0">
                <a:solidFill>
                  <a:srgbClr val="4D5156"/>
                </a:solidFill>
                <a:effectLst/>
                <a:latin typeface="arial" panose="020B0604020202020204" pitchFamily="34" charset="0"/>
              </a:rPr>
            </a:br>
            <a:r>
              <a:rPr lang="zh-CN" altLang="en-US" sz="2000" b="0" i="0" dirty="0">
                <a:solidFill>
                  <a:srgbClr val="404040"/>
                </a:solidFill>
                <a:effectLst/>
                <a:latin typeface="Arial" panose="020B0604020202020204" pitchFamily="34" charset="0"/>
              </a:rPr>
              <a:t>林蛙、熊胆等</a:t>
            </a:r>
            <a:endParaRPr lang="zh-CN" altLang="en-US" sz="3200" dirty="0"/>
          </a:p>
        </p:txBody>
      </p:sp>
      <p:pic>
        <p:nvPicPr>
          <p:cNvPr id="13314" name="Picture 2">
            <a:extLst>
              <a:ext uri="{FF2B5EF4-FFF2-40B4-BE49-F238E27FC236}">
                <a16:creationId xmlns:a16="http://schemas.microsoft.com/office/drawing/2014/main" id="{B6D0A72A-1A48-4B6D-B17C-A128AE1B6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363" y="2404857"/>
            <a:ext cx="5192151" cy="345278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5CD51BDA-93D4-4404-BCC2-26064DACC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676" y="248626"/>
            <a:ext cx="4591305" cy="309275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07F862B9-FBD1-412E-BAE5-E347F30E82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70" r="3668" b="59246"/>
          <a:stretch/>
        </p:blipFill>
        <p:spPr bwMode="auto">
          <a:xfrm>
            <a:off x="7042676" y="3619566"/>
            <a:ext cx="4591305" cy="279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502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EE93F-4AF0-4478-8CD2-CCEEA2E4C55C}"/>
              </a:ext>
            </a:extLst>
          </p:cNvPr>
          <p:cNvSpPr>
            <a:spLocks noGrp="1"/>
          </p:cNvSpPr>
          <p:nvPr>
            <p:ph type="title"/>
          </p:nvPr>
        </p:nvSpPr>
        <p:spPr>
          <a:xfrm>
            <a:off x="1881554" y="561159"/>
            <a:ext cx="3267221" cy="753870"/>
          </a:xfrm>
        </p:spPr>
        <p:txBody>
          <a:bodyPr/>
          <a:lstStyle/>
          <a:p>
            <a:r>
              <a:rPr lang="zh-CN" altLang="en-US" dirty="0"/>
              <a:t>特产：山货</a:t>
            </a:r>
          </a:p>
        </p:txBody>
      </p:sp>
      <p:pic>
        <p:nvPicPr>
          <p:cNvPr id="12290" name="Picture 2" descr="东北野生蘑菇-西瓜视频搜索">
            <a:extLst>
              <a:ext uri="{FF2B5EF4-FFF2-40B4-BE49-F238E27FC236}">
                <a16:creationId xmlns:a16="http://schemas.microsoft.com/office/drawing/2014/main" id="{39955B90-6A8E-4CE9-8B45-26FE6A9C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877" y="1509068"/>
            <a:ext cx="4101318" cy="23069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榛子功效与作用及禁忌榛子的营养价值- 致富热">
            <a:extLst>
              <a:ext uri="{FF2B5EF4-FFF2-40B4-BE49-F238E27FC236}">
                <a16:creationId xmlns:a16="http://schemas.microsoft.com/office/drawing/2014/main" id="{A9173F8A-0B52-49C2-B9B4-E32C26203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554" y="4010100"/>
            <a:ext cx="3819964" cy="254664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松子的功效与作用 有什么吃法- 助农之家">
            <a:extLst>
              <a:ext uri="{FF2B5EF4-FFF2-40B4-BE49-F238E27FC236}">
                <a16:creationId xmlns:a16="http://schemas.microsoft.com/office/drawing/2014/main" id="{C6CC146C-F9A7-4BFB-A738-C13EE1289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838" y="4010101"/>
            <a:ext cx="3819963" cy="25466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C7D65B-E12C-4D05-9D2C-C51DDE29B2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7500" y="1315029"/>
            <a:ext cx="3960641" cy="259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55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53A52C8-01DB-45B4-91F0-766423225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17" y="2081867"/>
            <a:ext cx="4965043" cy="269426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92030F6-E817-45C1-9040-EE60EC89A032}"/>
              </a:ext>
            </a:extLst>
          </p:cNvPr>
          <p:cNvSpPr txBox="1"/>
          <p:nvPr/>
        </p:nvSpPr>
        <p:spPr>
          <a:xfrm>
            <a:off x="1847738" y="4944953"/>
            <a:ext cx="2139553" cy="369332"/>
          </a:xfrm>
          <a:prstGeom prst="rect">
            <a:avLst/>
          </a:prstGeom>
          <a:noFill/>
        </p:spPr>
        <p:txBody>
          <a:bodyPr wrap="square">
            <a:spAutoFit/>
          </a:bodyPr>
          <a:lstStyle/>
          <a:p>
            <a:r>
              <a:rPr lang="zh-CN" altLang="en-US" b="0" i="0" dirty="0">
                <a:solidFill>
                  <a:srgbClr val="666666"/>
                </a:solidFill>
                <a:effectLst/>
                <a:latin typeface="Arial" panose="020B0604020202020204" pitchFamily="34" charset="0"/>
              </a:rPr>
              <a:t>蓝莓干、蓝莓饮料</a:t>
            </a:r>
            <a:endParaRPr lang="zh-CN" altLang="en-US" dirty="0"/>
          </a:p>
        </p:txBody>
      </p:sp>
      <p:pic>
        <p:nvPicPr>
          <p:cNvPr id="7" name="Picture 8" descr="东北山菜价格报价行情- 京东">
            <a:extLst>
              <a:ext uri="{FF2B5EF4-FFF2-40B4-BE49-F238E27FC236}">
                <a16:creationId xmlns:a16="http://schemas.microsoft.com/office/drawing/2014/main" id="{C0F7C7F0-F80A-41D6-BE95-4646D1AD0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564" y="1776078"/>
            <a:ext cx="3044505" cy="30445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34133E3-A2FF-4220-BAE7-F1C5A89D4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121" y="1879230"/>
            <a:ext cx="3122971" cy="28382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0D7163F0-0408-41E2-9F15-404810801A8D}"/>
              </a:ext>
            </a:extLst>
          </p:cNvPr>
          <p:cNvSpPr txBox="1"/>
          <p:nvPr/>
        </p:nvSpPr>
        <p:spPr>
          <a:xfrm>
            <a:off x="5888304" y="4949381"/>
            <a:ext cx="1693024" cy="369332"/>
          </a:xfrm>
          <a:prstGeom prst="rect">
            <a:avLst/>
          </a:prstGeom>
          <a:noFill/>
        </p:spPr>
        <p:txBody>
          <a:bodyPr wrap="square">
            <a:spAutoFit/>
          </a:bodyPr>
          <a:lstStyle/>
          <a:p>
            <a:r>
              <a:rPr lang="zh-CN" altLang="en-US" b="0" i="0" dirty="0">
                <a:solidFill>
                  <a:srgbClr val="666666"/>
                </a:solidFill>
                <a:effectLst/>
                <a:latin typeface="Arial" panose="020B0604020202020204" pitchFamily="34" charset="0"/>
              </a:rPr>
              <a:t>刺嫩芽</a:t>
            </a:r>
            <a:r>
              <a:rPr lang="en-US" altLang="zh-CN" b="0" i="0" dirty="0">
                <a:solidFill>
                  <a:srgbClr val="666666"/>
                </a:solidFill>
                <a:effectLst/>
                <a:latin typeface="Arial" panose="020B0604020202020204" pitchFamily="34" charset="0"/>
              </a:rPr>
              <a:t>/</a:t>
            </a:r>
            <a:r>
              <a:rPr lang="zh-CN" altLang="en-US" b="0" i="0" dirty="0">
                <a:solidFill>
                  <a:srgbClr val="666666"/>
                </a:solidFill>
                <a:effectLst/>
                <a:latin typeface="Arial" panose="020B0604020202020204" pitchFamily="34" charset="0"/>
              </a:rPr>
              <a:t>刺五加</a:t>
            </a:r>
            <a:endParaRPr lang="zh-CN" altLang="en-US" dirty="0"/>
          </a:p>
        </p:txBody>
      </p:sp>
      <p:sp>
        <p:nvSpPr>
          <p:cNvPr id="10" name="文本框 9">
            <a:extLst>
              <a:ext uri="{FF2B5EF4-FFF2-40B4-BE49-F238E27FC236}">
                <a16:creationId xmlns:a16="http://schemas.microsoft.com/office/drawing/2014/main" id="{B36AD79C-A202-4ADD-A5AE-24B5380FE57F}"/>
              </a:ext>
            </a:extLst>
          </p:cNvPr>
          <p:cNvSpPr txBox="1"/>
          <p:nvPr/>
        </p:nvSpPr>
        <p:spPr>
          <a:xfrm>
            <a:off x="9831697" y="4944953"/>
            <a:ext cx="1298265" cy="369332"/>
          </a:xfrm>
          <a:prstGeom prst="rect">
            <a:avLst/>
          </a:prstGeom>
          <a:noFill/>
        </p:spPr>
        <p:txBody>
          <a:bodyPr wrap="square">
            <a:spAutoFit/>
          </a:bodyPr>
          <a:lstStyle/>
          <a:p>
            <a:r>
              <a:rPr lang="zh-CN" altLang="en-US" b="0" i="0" dirty="0">
                <a:solidFill>
                  <a:srgbClr val="666666"/>
                </a:solidFill>
                <a:effectLst/>
                <a:latin typeface="Arial" panose="020B0604020202020204" pitchFamily="34" charset="0"/>
              </a:rPr>
              <a:t>秋木耳</a:t>
            </a:r>
            <a:endParaRPr lang="zh-CN" altLang="en-US" dirty="0"/>
          </a:p>
        </p:txBody>
      </p:sp>
    </p:spTree>
    <p:extLst>
      <p:ext uri="{BB962C8B-B14F-4D97-AF65-F5344CB8AC3E}">
        <p14:creationId xmlns:p14="http://schemas.microsoft.com/office/powerpoint/2010/main" val="3428774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1AEBE-E53B-4DDE-B68F-94B87567DC43}"/>
              </a:ext>
            </a:extLst>
          </p:cNvPr>
          <p:cNvSpPr>
            <a:spLocks noGrp="1"/>
          </p:cNvSpPr>
          <p:nvPr>
            <p:ph type="title"/>
          </p:nvPr>
        </p:nvSpPr>
        <p:spPr>
          <a:xfrm>
            <a:off x="2120976" y="502641"/>
            <a:ext cx="8911687" cy="1280890"/>
          </a:xfrm>
        </p:spPr>
        <p:txBody>
          <a:bodyPr/>
          <a:lstStyle/>
          <a:p>
            <a:r>
              <a:rPr lang="zh-CN" altLang="en-US" dirty="0"/>
              <a:t>亚洲最大的山货市场</a:t>
            </a:r>
            <a:r>
              <a:rPr lang="en-US" altLang="zh-CN" dirty="0"/>
              <a:t>——</a:t>
            </a:r>
            <a:r>
              <a:rPr lang="zh-CN" altLang="en-US" b="0" i="0" dirty="0">
                <a:effectLst/>
                <a:latin typeface="-apple-system"/>
              </a:rPr>
              <a:t>长白山山货市场</a:t>
            </a:r>
            <a:br>
              <a:rPr lang="zh-CN" altLang="en-US" b="0" i="0" dirty="0">
                <a:effectLst/>
                <a:latin typeface="-apple-system"/>
              </a:rPr>
            </a:br>
            <a:endParaRPr lang="zh-CN" altLang="en-US" dirty="0"/>
          </a:p>
        </p:txBody>
      </p:sp>
      <p:pic>
        <p:nvPicPr>
          <p:cNvPr id="9" name="图片 8">
            <a:extLst>
              <a:ext uri="{FF2B5EF4-FFF2-40B4-BE49-F238E27FC236}">
                <a16:creationId xmlns:a16="http://schemas.microsoft.com/office/drawing/2014/main" id="{444AE642-C3C3-4837-A99E-8B7138550896}"/>
              </a:ext>
            </a:extLst>
          </p:cNvPr>
          <p:cNvPicPr>
            <a:picLocks noChangeAspect="1"/>
          </p:cNvPicPr>
          <p:nvPr/>
        </p:nvPicPr>
        <p:blipFill>
          <a:blip r:embed="rId2"/>
          <a:stretch>
            <a:fillRect/>
          </a:stretch>
        </p:blipFill>
        <p:spPr>
          <a:xfrm>
            <a:off x="1159337" y="1516693"/>
            <a:ext cx="7689133" cy="4357598"/>
          </a:xfrm>
          <a:prstGeom prst="rect">
            <a:avLst/>
          </a:prstGeom>
        </p:spPr>
      </p:pic>
      <p:pic>
        <p:nvPicPr>
          <p:cNvPr id="7" name="内容占位符 6">
            <a:extLst>
              <a:ext uri="{FF2B5EF4-FFF2-40B4-BE49-F238E27FC236}">
                <a16:creationId xmlns:a16="http://schemas.microsoft.com/office/drawing/2014/main" id="{6E9EB83C-7D07-49DB-A9FA-BE50AD2B5C4A}"/>
              </a:ext>
            </a:extLst>
          </p:cNvPr>
          <p:cNvPicPr>
            <a:picLocks noGrp="1" noChangeAspect="1"/>
          </p:cNvPicPr>
          <p:nvPr>
            <p:ph idx="1"/>
          </p:nvPr>
        </p:nvPicPr>
        <p:blipFill>
          <a:blip r:embed="rId3"/>
          <a:stretch>
            <a:fillRect/>
          </a:stretch>
        </p:blipFill>
        <p:spPr>
          <a:xfrm>
            <a:off x="4386127" y="2588548"/>
            <a:ext cx="7080939" cy="3961683"/>
          </a:xfrm>
        </p:spPr>
      </p:pic>
    </p:spTree>
    <p:extLst>
      <p:ext uri="{BB962C8B-B14F-4D97-AF65-F5344CB8AC3E}">
        <p14:creationId xmlns:p14="http://schemas.microsoft.com/office/powerpoint/2010/main" val="3661636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639A5-4A1A-4F93-8FE1-D2C7E728F868}"/>
              </a:ext>
            </a:extLst>
          </p:cNvPr>
          <p:cNvSpPr>
            <a:spLocks noGrp="1"/>
          </p:cNvSpPr>
          <p:nvPr>
            <p:ph type="title"/>
          </p:nvPr>
        </p:nvSpPr>
        <p:spPr/>
        <p:txBody>
          <a:bodyPr>
            <a:normAutofit/>
          </a:bodyPr>
          <a:lstStyle/>
          <a:p>
            <a:r>
              <a:rPr lang="zh-CN" altLang="en-US" b="0" i="0" dirty="0">
                <a:solidFill>
                  <a:srgbClr val="333333"/>
                </a:solidFill>
                <a:effectLst/>
                <a:latin typeface="Helvetica Neue"/>
              </a:rPr>
              <a:t>东北菜</a:t>
            </a:r>
            <a:endParaRPr lang="zh-CN" altLang="en-US" dirty="0"/>
          </a:p>
        </p:txBody>
      </p:sp>
      <p:sp>
        <p:nvSpPr>
          <p:cNvPr id="3" name="内容占位符 2">
            <a:extLst>
              <a:ext uri="{FF2B5EF4-FFF2-40B4-BE49-F238E27FC236}">
                <a16:creationId xmlns:a16="http://schemas.microsoft.com/office/drawing/2014/main" id="{83B20193-3C6C-4592-B4CC-4AE13ABEAD28}"/>
              </a:ext>
            </a:extLst>
          </p:cNvPr>
          <p:cNvSpPr>
            <a:spLocks noGrp="1"/>
          </p:cNvSpPr>
          <p:nvPr>
            <p:ph idx="1"/>
          </p:nvPr>
        </p:nvSpPr>
        <p:spPr>
          <a:xfrm>
            <a:off x="1773285" y="1516523"/>
            <a:ext cx="9607477" cy="5039022"/>
          </a:xfrm>
        </p:spPr>
        <p:txBody>
          <a:bodyPr>
            <a:normAutofit/>
          </a:bodyPr>
          <a:lstStyle/>
          <a:p>
            <a:r>
              <a:rPr lang="zh-CN" altLang="en-US" sz="2000" b="0" i="0" dirty="0">
                <a:solidFill>
                  <a:srgbClr val="333333"/>
                </a:solidFill>
                <a:effectLst/>
                <a:latin typeface="Helvetica Neue"/>
              </a:rPr>
              <a:t>东北菜主要集汉满蒙等多民族饮食文化于一体，又吸纳了部分其他民族与地区甚至是外国的饮食元素。从“满汉全席”时代开始，便与汉菜的“八大菜系”相提并论。</a:t>
            </a:r>
            <a:r>
              <a:rPr lang="zh-CN" altLang="en-US" sz="2000" b="0" i="0" dirty="0">
                <a:solidFill>
                  <a:srgbClr val="4D5156"/>
                </a:solidFill>
                <a:effectLst/>
                <a:latin typeface="arial" panose="020B0604020202020204" pitchFamily="34" charset="0"/>
              </a:rPr>
              <a:t>东北菜融合了中国其他菜系的一些特点，尤其受鲁菜影响巨大。辣味稍敛的四川菜、改良后的河北菜在东北菜谱中也是屡见不鲜。</a:t>
            </a:r>
            <a:endParaRPr lang="en-US" altLang="zh-CN" sz="2000" b="0" i="0" dirty="0">
              <a:solidFill>
                <a:srgbClr val="4D5156"/>
              </a:solidFill>
              <a:effectLst/>
              <a:latin typeface="arial" panose="020B0604020202020204" pitchFamily="34" charset="0"/>
            </a:endParaRPr>
          </a:p>
          <a:p>
            <a:endParaRPr lang="en-US" altLang="zh-CN" sz="2000" b="0" i="0" dirty="0">
              <a:solidFill>
                <a:srgbClr val="333333"/>
              </a:solidFill>
              <a:effectLst/>
              <a:latin typeface="Helvetica Neue"/>
            </a:endParaRPr>
          </a:p>
          <a:p>
            <a:r>
              <a:rPr lang="zh-CN" altLang="en-US" sz="2000" b="0" i="0" dirty="0">
                <a:solidFill>
                  <a:srgbClr val="333333"/>
                </a:solidFill>
                <a:effectLst/>
                <a:latin typeface="Helvetica Neue"/>
              </a:rPr>
              <a:t>东北菜</a:t>
            </a:r>
            <a:r>
              <a:rPr lang="zh-CN" altLang="en-US" sz="2000" b="0" i="0" dirty="0">
                <a:solidFill>
                  <a:srgbClr val="4D5156"/>
                </a:solidFill>
                <a:effectLst/>
                <a:latin typeface="arial" panose="020B0604020202020204" pitchFamily="34" charset="0"/>
              </a:rPr>
              <a:t>以火候足而滋味浓郁的各式炖菜闻名。</a:t>
            </a:r>
            <a:r>
              <a:rPr lang="zh-CN" altLang="en-US" sz="2000" b="0" i="0" dirty="0">
                <a:solidFill>
                  <a:srgbClr val="333333"/>
                </a:solidFill>
                <a:effectLst/>
                <a:latin typeface="Helvetica Neue"/>
              </a:rPr>
              <a:t>特点是</a:t>
            </a:r>
            <a:r>
              <a:rPr lang="zh-CN" altLang="en-US" sz="2000" b="0" i="0" dirty="0">
                <a:solidFill>
                  <a:srgbClr val="4D5156"/>
                </a:solidFill>
                <a:effectLst/>
                <a:latin typeface="arial" panose="020B0604020202020204" pitchFamily="34" charset="0"/>
              </a:rPr>
              <a:t>量大</a:t>
            </a:r>
            <a:r>
              <a:rPr lang="zh-CN" altLang="en-US" sz="2000" b="0" i="0" dirty="0">
                <a:solidFill>
                  <a:srgbClr val="333333"/>
                </a:solidFill>
                <a:effectLst/>
                <a:latin typeface="Helvetica Neue"/>
              </a:rPr>
              <a:t>、用料广泛</a:t>
            </a:r>
            <a:r>
              <a:rPr lang="zh-CN" altLang="en-US" sz="2000" dirty="0">
                <a:solidFill>
                  <a:srgbClr val="333333"/>
                </a:solidFill>
                <a:latin typeface="Helvetica Neue"/>
              </a:rPr>
              <a:t>、一菜多味、咸甜分明、火候</a:t>
            </a:r>
            <a:r>
              <a:rPr lang="zh-CN" altLang="en-US" sz="2000" b="0" i="0" dirty="0">
                <a:solidFill>
                  <a:srgbClr val="333333"/>
                </a:solidFill>
                <a:effectLst/>
                <a:latin typeface="Helvetica Neue"/>
              </a:rPr>
              <a:t>足、滋味浓郁、色鲜味浓、酥烂香脆，烹调方法长于熘、爆、扒、炸、烧、蒸、炖，以熘、炸、酱、炖为主要特点。东北菜讲究吃得豪爽、吃得过瘾，所以色香味中的色几乎入不得厅堂（配菜单一，一般只有两三种食材，只用葱、辣椒等简单调味料，所以菜色不佳）。东北人喜好吃的酸菜和用蔬菜蘸大酱的蘸酱菜也是东北饮食区别于其他菜系的一大特点。</a:t>
            </a:r>
            <a:endParaRPr lang="en-US" altLang="zh-CN" sz="2000" b="0" i="0" dirty="0">
              <a:solidFill>
                <a:srgbClr val="333333"/>
              </a:solidFill>
              <a:effectLst/>
              <a:latin typeface="Helvetica Neue"/>
            </a:endParaRPr>
          </a:p>
          <a:p>
            <a:endParaRPr lang="en-US" altLang="zh-CN" sz="2000" dirty="0">
              <a:solidFill>
                <a:srgbClr val="333333"/>
              </a:solidFill>
              <a:latin typeface="Helvetica Neue"/>
            </a:endParaRPr>
          </a:p>
          <a:p>
            <a:r>
              <a:rPr lang="zh-CN" altLang="en-US" sz="2000" b="0" i="0" dirty="0">
                <a:solidFill>
                  <a:srgbClr val="333333"/>
                </a:solidFill>
                <a:effectLst/>
                <a:latin typeface="Helvetica Neue"/>
              </a:rPr>
              <a:t>代表菜有白肉血肠、猪肉炖粉条、锅包肉、东北乱炖、小鸡炖榛蘑、熘肉段、地三鲜、酱骨架、杀猪菜</a:t>
            </a:r>
            <a:endParaRPr lang="zh-CN" altLang="en-US" sz="2000" dirty="0"/>
          </a:p>
        </p:txBody>
      </p:sp>
    </p:spTree>
    <p:extLst>
      <p:ext uri="{BB962C8B-B14F-4D97-AF65-F5344CB8AC3E}">
        <p14:creationId xmlns:p14="http://schemas.microsoft.com/office/powerpoint/2010/main" val="1502056074"/>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569</TotalTime>
  <Words>670</Words>
  <Application>Microsoft Office PowerPoint</Application>
  <PresentationFormat>宽屏</PresentationFormat>
  <Paragraphs>74</Paragraphs>
  <Slides>27</Slides>
  <Notes>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-apple-system</vt:lpstr>
      <vt:lpstr>Helvetica Neue</vt:lpstr>
      <vt:lpstr>等线</vt:lpstr>
      <vt:lpstr>寰蒋闆呴粦</vt:lpstr>
      <vt:lpstr>微软雅黑</vt:lpstr>
      <vt:lpstr>微软雅黑</vt:lpstr>
      <vt:lpstr>Arial</vt:lpstr>
      <vt:lpstr>Arial</vt:lpstr>
      <vt:lpstr>Century Gothic</vt:lpstr>
      <vt:lpstr>Helvetica</vt:lpstr>
      <vt:lpstr>Open Sans</vt:lpstr>
      <vt:lpstr>Verdana</vt:lpstr>
      <vt:lpstr>Wingdings 3</vt:lpstr>
      <vt:lpstr>丝状</vt:lpstr>
      <vt:lpstr>东北</vt:lpstr>
      <vt:lpstr>四季分明</vt:lpstr>
      <vt:lpstr>PowerPoint 演示文稿</vt:lpstr>
      <vt:lpstr>PowerPoint 演示文稿</vt:lpstr>
      <vt:lpstr>特产：药材 东北三宝：人参鹿茸貂皮（人参貂皮乌拉草） 林蛙、熊胆等</vt:lpstr>
      <vt:lpstr>特产：山货</vt:lpstr>
      <vt:lpstr>PowerPoint 演示文稿</vt:lpstr>
      <vt:lpstr>亚洲最大的山货市场——长白山山货市场 </vt:lpstr>
      <vt:lpstr>东北菜</vt:lpstr>
      <vt:lpstr>东北菜</vt:lpstr>
      <vt:lpstr>PowerPoint 演示文稿</vt:lpstr>
      <vt:lpstr>PowerPoint 演示文稿</vt:lpstr>
      <vt:lpstr>PowerPoint 演示文稿</vt:lpstr>
      <vt:lpstr>PowerPoint 演示文稿</vt:lpstr>
      <vt:lpstr>PowerPoint 演示文稿</vt:lpstr>
      <vt:lpstr>朝鲜族小吃</vt:lpstr>
      <vt:lpstr>PowerPoint 演示文稿</vt:lpstr>
      <vt:lpstr>PowerPoint 演示文稿</vt:lpstr>
      <vt:lpstr>长白山：北坡</vt:lpstr>
      <vt:lpstr>长白山：西坡</vt:lpstr>
      <vt:lpstr>长白山：南坡</vt:lpstr>
      <vt:lpstr>PowerPoint 演示文稿</vt:lpstr>
      <vt:lpstr>漠河</vt:lpstr>
      <vt:lpstr>沈阳故宫 （盛京皇宫）        ——沈阳清皇宫、世界文化遗产  </vt:lpstr>
      <vt:lpstr>沈阳故宫 （盛京皇宫）        ——沈阳清皇宫、世界文化遗产  </vt:lpstr>
      <vt:lpstr>中国哈尔滨国际冰雪节</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人在东北</dc:title>
  <dc:creator>于 芮</dc:creator>
  <cp:lastModifiedBy>于 芮</cp:lastModifiedBy>
  <cp:revision>8</cp:revision>
  <dcterms:created xsi:type="dcterms:W3CDTF">2021-09-15T12:38:31Z</dcterms:created>
  <dcterms:modified xsi:type="dcterms:W3CDTF">2021-09-16T17:14:40Z</dcterms:modified>
</cp:coreProperties>
</file>